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1" r:id="rId3"/>
    <p:sldId id="339" r:id="rId4"/>
    <p:sldId id="300" r:id="rId5"/>
    <p:sldId id="301" r:id="rId6"/>
    <p:sldId id="302" r:id="rId7"/>
    <p:sldId id="303" r:id="rId8"/>
    <p:sldId id="304" r:id="rId9"/>
    <p:sldId id="305" r:id="rId10"/>
    <p:sldId id="306" r:id="rId11"/>
    <p:sldId id="307" r:id="rId12"/>
    <p:sldId id="338" r:id="rId13"/>
    <p:sldId id="308" r:id="rId14"/>
    <p:sldId id="342"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3372" y="-14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nl-N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4BA7DE69-1550-4A11-ADF1-56545299EE6F}" type="datetimeFigureOut">
              <a:rPr lang="nl-NL" smtClean="0"/>
              <a:t>12-6-2017</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2266715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BA7DE69-1550-4A11-ADF1-56545299EE6F}" type="datetimeFigureOut">
              <a:rPr lang="nl-NL" smtClean="0"/>
              <a:t>12-6-2017</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1672202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BA7DE69-1550-4A11-ADF1-56545299EE6F}" type="datetimeFigureOut">
              <a:rPr lang="nl-NL" smtClean="0"/>
              <a:t>12-6-2017</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2465074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BA7DE69-1550-4A11-ADF1-56545299EE6F}" type="datetimeFigureOut">
              <a:rPr lang="nl-NL" smtClean="0"/>
              <a:t>12-6-2017</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8859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A7DE69-1550-4A11-ADF1-56545299EE6F}" type="datetimeFigureOut">
              <a:rPr lang="nl-NL" smtClean="0"/>
              <a:t>12-6-2017</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3548320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4BA7DE69-1550-4A11-ADF1-56545299EE6F}" type="datetimeFigureOut">
              <a:rPr lang="nl-NL" smtClean="0"/>
              <a:t>12-6-2017</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214442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4BA7DE69-1550-4A11-ADF1-56545299EE6F}" type="datetimeFigureOut">
              <a:rPr lang="nl-NL" smtClean="0"/>
              <a:t>12-6-2017</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627418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4BA7DE69-1550-4A11-ADF1-56545299EE6F}" type="datetimeFigureOut">
              <a:rPr lang="nl-NL" smtClean="0"/>
              <a:t>12-6-2017</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245494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7DE69-1550-4A11-ADF1-56545299EE6F}" type="datetimeFigureOut">
              <a:rPr lang="nl-NL" smtClean="0"/>
              <a:t>12-6-2017</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2802850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A7DE69-1550-4A11-ADF1-56545299EE6F}" type="datetimeFigureOut">
              <a:rPr lang="nl-NL" smtClean="0"/>
              <a:t>12-6-2017</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4237760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A7DE69-1550-4A11-ADF1-56545299EE6F}" type="datetimeFigureOut">
              <a:rPr lang="nl-NL" smtClean="0"/>
              <a:t>12-6-2017</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301687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7DE69-1550-4A11-ADF1-56545299EE6F}" type="datetimeFigureOut">
              <a:rPr lang="nl-NL" smtClean="0"/>
              <a:t>12-6-2017</a:t>
            </a:fld>
            <a:endParaRPr lang="nl-NL"/>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AB690-BC0D-46DA-9A98-140C6FA31615}" type="slidenum">
              <a:rPr lang="nl-NL" smtClean="0"/>
              <a:t>‹#›</a:t>
            </a:fld>
            <a:endParaRPr lang="nl-NL"/>
          </a:p>
        </p:txBody>
      </p:sp>
    </p:spTree>
    <p:extLst>
      <p:ext uri="{BB962C8B-B14F-4D97-AF65-F5344CB8AC3E}">
        <p14:creationId xmlns:p14="http://schemas.microsoft.com/office/powerpoint/2010/main" val="2467642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71.png"/><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8.png"/><Relationship Id="rId7"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89.png"/><Relationship Id="rId9" Type="http://schemas.openxmlformats.org/officeDocument/2006/relationships/image" Target="../media/image95.png"/></Relationships>
</file>

<file path=ppt/slides/_rels/slide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rban and rural water pol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705"/>
            <a:ext cx="9081945" cy="35543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54772" y="3645024"/>
            <a:ext cx="7772400" cy="1470025"/>
          </a:xfrm>
        </p:spPr>
        <p:txBody>
          <a:bodyPr/>
          <a:lstStyle/>
          <a:p>
            <a:r>
              <a:rPr lang="en-US" dirty="0" smtClean="0">
                <a:solidFill>
                  <a:schemeClr val="accent3">
                    <a:lumMod val="50000"/>
                  </a:schemeClr>
                </a:solidFill>
              </a:rPr>
              <a:t>Environment Quality and Economic growth</a:t>
            </a:r>
            <a:endParaRPr lang="nl-NL" dirty="0">
              <a:solidFill>
                <a:schemeClr val="accent2">
                  <a:lumMod val="75000"/>
                </a:schemeClr>
              </a:solidFill>
            </a:endParaRPr>
          </a:p>
        </p:txBody>
      </p:sp>
      <p:sp>
        <p:nvSpPr>
          <p:cNvPr id="3" name="Subtitle 2"/>
          <p:cNvSpPr>
            <a:spLocks noGrp="1"/>
          </p:cNvSpPr>
          <p:nvPr>
            <p:ph type="subTitle" idx="1"/>
          </p:nvPr>
        </p:nvSpPr>
        <p:spPr>
          <a:xfrm>
            <a:off x="1340572" y="5095203"/>
            <a:ext cx="6400800" cy="1752600"/>
          </a:xfrm>
        </p:spPr>
        <p:txBody>
          <a:bodyPr/>
          <a:lstStyle/>
          <a:p>
            <a:r>
              <a:rPr lang="en-GB" dirty="0" smtClean="0"/>
              <a:t>Saket Pande</a:t>
            </a:r>
            <a:endParaRPr lang="nl-NL" dirty="0"/>
          </a:p>
        </p:txBody>
      </p:sp>
    </p:spTree>
    <p:extLst>
      <p:ext uri="{BB962C8B-B14F-4D97-AF65-F5344CB8AC3E}">
        <p14:creationId xmlns:p14="http://schemas.microsoft.com/office/powerpoint/2010/main" val="1281545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General Equilibrium 1.0: Robinson Crusoe economy</a:t>
            </a:r>
            <a:endParaRPr lang="nl-NL" dirty="0"/>
          </a:p>
        </p:txBody>
      </p:sp>
      <p:sp>
        <p:nvSpPr>
          <p:cNvPr id="3" name="Content Placeholder 2"/>
          <p:cNvSpPr>
            <a:spLocks noGrp="1"/>
          </p:cNvSpPr>
          <p:nvPr>
            <p:ph idx="1"/>
          </p:nvPr>
        </p:nvSpPr>
        <p:spPr/>
        <p:txBody>
          <a:bodyPr>
            <a:normAutofit lnSpcReduction="10000"/>
          </a:bodyPr>
          <a:lstStyle/>
          <a:p>
            <a:pPr marL="0" indent="0">
              <a:buNone/>
            </a:pPr>
            <a:r>
              <a:rPr lang="en-GB" dirty="0" smtClean="0"/>
              <a:t>Robinson is stuck on an island (a closed society). He derives his wellbeing from coconuts and fish (society derives its utility from two goods). However, he himself has to spend his </a:t>
            </a:r>
            <a:r>
              <a:rPr lang="en-GB" dirty="0" err="1" smtClean="0"/>
              <a:t>labor</a:t>
            </a:r>
            <a:r>
              <a:rPr lang="en-GB" dirty="0" smtClean="0"/>
              <a:t> and physical capital to gather coconut and hunt fish (society has to produce the goods that it consumes based on limited availability of capital, </a:t>
            </a:r>
            <a:r>
              <a:rPr lang="en-GB" dirty="0" err="1" smtClean="0"/>
              <a:t>labor</a:t>
            </a:r>
            <a:r>
              <a:rPr lang="en-GB" dirty="0" smtClean="0"/>
              <a:t> and technology). What level of well being can he achieve ? (what level of development can society achieve?)</a:t>
            </a:r>
            <a:endParaRPr lang="nl-NL" dirty="0"/>
          </a:p>
        </p:txBody>
      </p:sp>
    </p:spTree>
    <p:extLst>
      <p:ext uri="{BB962C8B-B14F-4D97-AF65-F5344CB8AC3E}">
        <p14:creationId xmlns:p14="http://schemas.microsoft.com/office/powerpoint/2010/main" val="20382769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General equilibrium 1.0: Emergence of prices, efficient production and utility maximization</a:t>
            </a:r>
            <a:endParaRPr lang="nl-NL" dirty="0"/>
          </a:p>
        </p:txBody>
      </p:sp>
      <p:cxnSp>
        <p:nvCxnSpPr>
          <p:cNvPr id="4" name="Straight Arrow Connector 3"/>
          <p:cNvCxnSpPr/>
          <p:nvPr/>
        </p:nvCxnSpPr>
        <p:spPr>
          <a:xfrm flipV="1">
            <a:off x="1547664" y="2708920"/>
            <a:ext cx="0" cy="3528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547664" y="6237312"/>
            <a:ext cx="46085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1552353" y="3848986"/>
            <a:ext cx="2934587" cy="2388326"/>
          </a:xfrm>
          <a:custGeom>
            <a:avLst/>
            <a:gdLst>
              <a:gd name="connsiteX0" fmla="*/ 0 w 2934587"/>
              <a:gd name="connsiteY0" fmla="*/ 0 h 2445488"/>
              <a:gd name="connsiteX1" fmla="*/ 765545 w 2934587"/>
              <a:gd name="connsiteY1" fmla="*/ 191386 h 2445488"/>
              <a:gd name="connsiteX2" fmla="*/ 1722475 w 2934587"/>
              <a:gd name="connsiteY2" fmla="*/ 808074 h 2445488"/>
              <a:gd name="connsiteX3" fmla="*/ 2402959 w 2934587"/>
              <a:gd name="connsiteY3" fmla="*/ 1594884 h 2445488"/>
              <a:gd name="connsiteX4" fmla="*/ 2934587 w 2934587"/>
              <a:gd name="connsiteY4" fmla="*/ 2445488 h 244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587" h="2445488">
                <a:moveTo>
                  <a:pt x="0" y="0"/>
                </a:moveTo>
                <a:cubicBezTo>
                  <a:pt x="239233" y="28353"/>
                  <a:pt x="478466" y="56707"/>
                  <a:pt x="765545" y="191386"/>
                </a:cubicBezTo>
                <a:cubicBezTo>
                  <a:pt x="1052624" y="326065"/>
                  <a:pt x="1449573" y="574158"/>
                  <a:pt x="1722475" y="808074"/>
                </a:cubicBezTo>
                <a:cubicBezTo>
                  <a:pt x="1995377" y="1041990"/>
                  <a:pt x="2200940" y="1321982"/>
                  <a:pt x="2402959" y="1594884"/>
                </a:cubicBezTo>
                <a:cubicBezTo>
                  <a:pt x="2604978" y="1867786"/>
                  <a:pt x="2769782" y="2156637"/>
                  <a:pt x="2934587" y="244548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7" name="TextBox 6"/>
              <p:cNvSpPr txBox="1"/>
              <p:nvPr/>
            </p:nvSpPr>
            <p:spPr>
              <a:xfrm>
                <a:off x="4059770" y="6258577"/>
                <a:ext cx="2168414" cy="584775"/>
              </a:xfrm>
              <a:prstGeom prst="rect">
                <a:avLst/>
              </a:prstGeom>
              <a:noFill/>
            </p:spPr>
            <p:txBody>
              <a:bodyPr wrap="none" rtlCol="0">
                <a:spAutoFit/>
              </a:bodyPr>
              <a:lstStyle/>
              <a:p>
                <a14:m>
                  <m:oMath xmlns:m="http://schemas.openxmlformats.org/officeDocument/2006/math">
                    <m:r>
                      <a:rPr lang="en-GB" sz="3200" b="0" i="1" smtClean="0">
                        <a:latin typeface="Cambria Math"/>
                      </a:rPr>
                      <m:t>𝑥</m:t>
                    </m:r>
                  </m:oMath>
                </a14:m>
                <a:r>
                  <a:rPr lang="nl-NL" sz="3200" dirty="0" smtClean="0"/>
                  <a:t>(</a:t>
                </a:r>
                <a:r>
                  <a:rPr lang="nl-NL" sz="3200" dirty="0" err="1" smtClean="0"/>
                  <a:t>coconuts</a:t>
                </a:r>
                <a:r>
                  <a:rPr lang="nl-NL" sz="3200" dirty="0" smtClean="0"/>
                  <a:t>)</a:t>
                </a:r>
                <a:endParaRPr lang="nl-NL"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4059770" y="6258577"/>
                <a:ext cx="2168414" cy="584775"/>
              </a:xfrm>
              <a:prstGeom prst="rect">
                <a:avLst/>
              </a:prstGeom>
              <a:blipFill rotWithShape="1">
                <a:blip r:embed="rId2"/>
                <a:stretch>
                  <a:fillRect t="-12500" r="-5056" b="-34375"/>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rot="16200000">
                <a:off x="432741" y="3871129"/>
                <a:ext cx="1357038" cy="584775"/>
              </a:xfrm>
              <a:prstGeom prst="rect">
                <a:avLst/>
              </a:prstGeom>
            </p:spPr>
            <p:txBody>
              <a:bodyPr wrap="none">
                <a:spAutoFit/>
              </a:bodyPr>
              <a:lstStyle/>
              <a:p>
                <a14:m>
                  <m:oMath xmlns:m="http://schemas.openxmlformats.org/officeDocument/2006/math">
                    <m:r>
                      <a:rPr lang="en-GB" sz="3200" b="0" i="1" smtClean="0">
                        <a:latin typeface="Cambria Math"/>
                      </a:rPr>
                      <m:t>𝑦</m:t>
                    </m:r>
                    <m:r>
                      <a:rPr lang="en-GB" sz="3200" b="0" i="1" smtClean="0">
                        <a:latin typeface="Cambria Math"/>
                      </a:rPr>
                      <m:t> </m:t>
                    </m:r>
                  </m:oMath>
                </a14:m>
                <a:r>
                  <a:rPr lang="nl-NL" sz="3200" dirty="0" smtClean="0"/>
                  <a:t>(</a:t>
                </a:r>
                <a:r>
                  <a:rPr lang="nl-NL" sz="3200" dirty="0" err="1" smtClean="0"/>
                  <a:t>fish</a:t>
                </a:r>
                <a:r>
                  <a:rPr lang="nl-NL" sz="3200" dirty="0" smtClean="0"/>
                  <a:t>)</a:t>
                </a:r>
                <a:endParaRPr lang="nl-NL" sz="3200" dirty="0"/>
              </a:p>
            </p:txBody>
          </p:sp>
        </mc:Choice>
        <mc:Fallback xmlns="">
          <p:sp>
            <p:nvSpPr>
              <p:cNvPr id="15" name="Rectangle 14"/>
              <p:cNvSpPr>
                <a:spLocks noRot="1" noChangeAspect="1" noMove="1" noResize="1" noEditPoints="1" noAdjustHandles="1" noChangeArrowheads="1" noChangeShapeType="1" noTextEdit="1"/>
              </p:cNvSpPr>
              <p:nvPr/>
            </p:nvSpPr>
            <p:spPr>
              <a:xfrm rot="16200000">
                <a:off x="432741" y="3871129"/>
                <a:ext cx="1357038" cy="584775"/>
              </a:xfrm>
              <a:prstGeom prst="rect">
                <a:avLst/>
              </a:prstGeom>
              <a:blipFill rotWithShape="1">
                <a:blip r:embed="rId3"/>
                <a:stretch>
                  <a:fillRect l="-12500" t="-9910" r="-34375"/>
                </a:stretch>
              </a:blipFill>
            </p:spPr>
            <p:txBody>
              <a:bodyPr/>
              <a:lstStyle/>
              <a:p>
                <a:r>
                  <a:rPr lang="nl-NL">
                    <a:noFill/>
                  </a:rPr>
                  <a:t> </a:t>
                </a:r>
              </a:p>
            </p:txBody>
          </p:sp>
        </mc:Fallback>
      </mc:AlternateContent>
      <p:sp>
        <p:nvSpPr>
          <p:cNvPr id="27" name="Freeform 26"/>
          <p:cNvSpPr/>
          <p:nvPr/>
        </p:nvSpPr>
        <p:spPr>
          <a:xfrm rot="10800000">
            <a:off x="2195737" y="3128906"/>
            <a:ext cx="2934587" cy="2388326"/>
          </a:xfrm>
          <a:custGeom>
            <a:avLst/>
            <a:gdLst>
              <a:gd name="connsiteX0" fmla="*/ 0 w 2934587"/>
              <a:gd name="connsiteY0" fmla="*/ 0 h 2445488"/>
              <a:gd name="connsiteX1" fmla="*/ 765545 w 2934587"/>
              <a:gd name="connsiteY1" fmla="*/ 191386 h 2445488"/>
              <a:gd name="connsiteX2" fmla="*/ 1722475 w 2934587"/>
              <a:gd name="connsiteY2" fmla="*/ 808074 h 2445488"/>
              <a:gd name="connsiteX3" fmla="*/ 2402959 w 2934587"/>
              <a:gd name="connsiteY3" fmla="*/ 1594884 h 2445488"/>
              <a:gd name="connsiteX4" fmla="*/ 2934587 w 2934587"/>
              <a:gd name="connsiteY4" fmla="*/ 2445488 h 244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587" h="2445488">
                <a:moveTo>
                  <a:pt x="0" y="0"/>
                </a:moveTo>
                <a:cubicBezTo>
                  <a:pt x="239233" y="28353"/>
                  <a:pt x="478466" y="56707"/>
                  <a:pt x="765545" y="191386"/>
                </a:cubicBezTo>
                <a:cubicBezTo>
                  <a:pt x="1052624" y="326065"/>
                  <a:pt x="1449573" y="574158"/>
                  <a:pt x="1722475" y="808074"/>
                </a:cubicBezTo>
                <a:cubicBezTo>
                  <a:pt x="1995377" y="1041990"/>
                  <a:pt x="2200940" y="1321982"/>
                  <a:pt x="2402959" y="1594884"/>
                </a:cubicBezTo>
                <a:cubicBezTo>
                  <a:pt x="2604978" y="1867786"/>
                  <a:pt x="2769782" y="2156637"/>
                  <a:pt x="2934587" y="244548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9" name="Straight Connector 28"/>
          <p:cNvCxnSpPr/>
          <p:nvPr/>
        </p:nvCxnSpPr>
        <p:spPr>
          <a:xfrm>
            <a:off x="1907704" y="3484997"/>
            <a:ext cx="2952328" cy="24642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5143977" y="5229200"/>
                <a:ext cx="1876295" cy="945580"/>
              </a:xfrm>
              <a:prstGeom prst="rect">
                <a:avLst/>
              </a:prstGeom>
              <a:noFill/>
            </p:spPr>
            <p:txBody>
              <a:bodyPr wrap="square" rtlCol="0">
                <a:spAutoFit/>
              </a:bodyPr>
              <a:lstStyle/>
              <a:p>
                <a:r>
                  <a:rPr lang="en-GB" dirty="0" smtClean="0"/>
                  <a:t>Slope = ratio of price of coconuts to fish = </a:t>
                </a:r>
                <a14:m>
                  <m:oMath xmlns:m="http://schemas.openxmlformats.org/officeDocument/2006/math">
                    <m:sSub>
                      <m:sSubPr>
                        <m:ctrlPr>
                          <a:rPr lang="en-GB" i="1" smtClean="0">
                            <a:latin typeface="Cambria Math"/>
                          </a:rPr>
                        </m:ctrlPr>
                      </m:sSubPr>
                      <m:e>
                        <m:r>
                          <a:rPr lang="en-GB" b="0" i="1" smtClean="0">
                            <a:latin typeface="Cambria Math"/>
                          </a:rPr>
                          <m:t>𝑝</m:t>
                        </m:r>
                      </m:e>
                      <m:sub>
                        <m:r>
                          <a:rPr lang="en-GB" b="0" i="1" smtClean="0">
                            <a:latin typeface="Cambria Math"/>
                          </a:rPr>
                          <m:t>𝑥</m:t>
                        </m:r>
                      </m:sub>
                    </m:sSub>
                    <m:r>
                      <a:rPr lang="en-GB" b="0" i="1" smtClean="0">
                        <a:latin typeface="Cambria Math"/>
                      </a:rPr>
                      <m:t>/</m:t>
                    </m:r>
                    <m:sSub>
                      <m:sSubPr>
                        <m:ctrlPr>
                          <a:rPr lang="en-GB" i="1" smtClean="0">
                            <a:latin typeface="Cambria Math"/>
                          </a:rPr>
                        </m:ctrlPr>
                      </m:sSubPr>
                      <m:e>
                        <m:r>
                          <a:rPr lang="en-GB" b="0" i="1" smtClean="0">
                            <a:latin typeface="Cambria Math"/>
                          </a:rPr>
                          <m:t>𝑝</m:t>
                        </m:r>
                      </m:e>
                      <m:sub>
                        <m:r>
                          <a:rPr lang="en-GB" b="0" i="1" smtClean="0">
                            <a:latin typeface="Cambria Math"/>
                          </a:rPr>
                          <m:t>𝑦</m:t>
                        </m:r>
                      </m:sub>
                    </m:sSub>
                  </m:oMath>
                </a14:m>
                <a:endParaRPr lang="nl-NL" dirty="0"/>
              </a:p>
            </p:txBody>
          </p:sp>
        </mc:Choice>
        <mc:Fallback xmlns="">
          <p:sp>
            <p:nvSpPr>
              <p:cNvPr id="30" name="TextBox 29"/>
              <p:cNvSpPr txBox="1">
                <a:spLocks noRot="1" noChangeAspect="1" noMove="1" noResize="1" noEditPoints="1" noAdjustHandles="1" noChangeArrowheads="1" noChangeShapeType="1" noTextEdit="1"/>
              </p:cNvSpPr>
              <p:nvPr/>
            </p:nvSpPr>
            <p:spPr>
              <a:xfrm>
                <a:off x="5143977" y="5229200"/>
                <a:ext cx="1876295" cy="945580"/>
              </a:xfrm>
              <a:prstGeom prst="rect">
                <a:avLst/>
              </a:prstGeom>
              <a:blipFill rotWithShape="1">
                <a:blip r:embed="rId4"/>
                <a:stretch>
                  <a:fillRect l="-2922" t="-3226" b="-7742"/>
                </a:stretch>
              </a:blipFill>
            </p:spPr>
            <p:txBody>
              <a:bodyPr/>
              <a:lstStyle/>
              <a:p>
                <a:r>
                  <a:rPr lang="nl-NL">
                    <a:noFill/>
                  </a:rPr>
                  <a:t> </a:t>
                </a:r>
              </a:p>
            </p:txBody>
          </p:sp>
        </mc:Fallback>
      </mc:AlternateContent>
      <p:sp>
        <p:nvSpPr>
          <p:cNvPr id="31" name="TextBox 30"/>
          <p:cNvSpPr txBox="1"/>
          <p:nvPr/>
        </p:nvSpPr>
        <p:spPr>
          <a:xfrm>
            <a:off x="2411760" y="2564904"/>
            <a:ext cx="2448272" cy="646331"/>
          </a:xfrm>
          <a:prstGeom prst="rect">
            <a:avLst/>
          </a:prstGeom>
          <a:noFill/>
        </p:spPr>
        <p:txBody>
          <a:bodyPr wrap="square" rtlCol="0">
            <a:spAutoFit/>
          </a:bodyPr>
          <a:lstStyle/>
          <a:p>
            <a:r>
              <a:rPr lang="en-GB" dirty="0" smtClean="0"/>
              <a:t>U(</a:t>
            </a:r>
            <a:r>
              <a:rPr lang="en-GB" dirty="0" err="1" smtClean="0"/>
              <a:t>x,y</a:t>
            </a:r>
            <a:r>
              <a:rPr lang="en-GB" dirty="0" smtClean="0"/>
              <a:t>): derived wellbeing</a:t>
            </a:r>
            <a:endParaRPr lang="nl-NL" dirty="0"/>
          </a:p>
        </p:txBody>
      </p:sp>
      <p:cxnSp>
        <p:nvCxnSpPr>
          <p:cNvPr id="33" name="Straight Arrow Connector 32"/>
          <p:cNvCxnSpPr>
            <a:stCxn id="27" idx="3"/>
          </p:cNvCxnSpPr>
          <p:nvPr/>
        </p:nvCxnSpPr>
        <p:spPr>
          <a:xfrm flipV="1">
            <a:off x="2727365" y="3211235"/>
            <a:ext cx="292281" cy="7483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1691680" y="2348880"/>
            <a:ext cx="216024" cy="1500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5576" y="1772816"/>
            <a:ext cx="2448272" cy="646331"/>
          </a:xfrm>
          <a:prstGeom prst="rect">
            <a:avLst/>
          </a:prstGeom>
          <a:noFill/>
        </p:spPr>
        <p:txBody>
          <a:bodyPr wrap="square" rtlCol="0">
            <a:spAutoFit/>
          </a:bodyPr>
          <a:lstStyle/>
          <a:p>
            <a:r>
              <a:rPr lang="en-GB" dirty="0" smtClean="0"/>
              <a:t>Production  possibility frontier F(</a:t>
            </a:r>
            <a:r>
              <a:rPr lang="en-GB" dirty="0" err="1" smtClean="0"/>
              <a:t>x,y</a:t>
            </a:r>
            <a:r>
              <a:rPr lang="en-GB" dirty="0" smtClean="0"/>
              <a:t>)=0</a:t>
            </a:r>
            <a:endParaRPr lang="nl-NL" dirty="0"/>
          </a:p>
        </p:txBody>
      </p:sp>
      <p:cxnSp>
        <p:nvCxnSpPr>
          <p:cNvPr id="38" name="Straight Arrow Connector 37"/>
          <p:cNvCxnSpPr/>
          <p:nvPr/>
        </p:nvCxnSpPr>
        <p:spPr>
          <a:xfrm flipV="1">
            <a:off x="4860032" y="5701990"/>
            <a:ext cx="283945" cy="247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2993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smtClean="0"/>
                  <a:t>Where do the prices</a:t>
                </a:r>
                <a:r>
                  <a:rPr lang="en-US" b="0" dirty="0" smtClean="0"/>
                  <a:t> </a:t>
                </a:r>
                <a14:m>
                  <m:oMath xmlns:m="http://schemas.openxmlformats.org/officeDocument/2006/math">
                    <m:r>
                      <a:rPr lang="en-US" b="0" i="1" smtClean="0">
                        <a:latin typeface="Cambria Math"/>
                      </a:rPr>
                      <m:t>𝑤</m:t>
                    </m:r>
                    <m:r>
                      <a:rPr lang="en-US" b="0" i="0" smtClean="0">
                        <a:latin typeface="Cambria Math"/>
                      </a:rPr>
                      <m:t>,</m:t>
                    </m:r>
                    <m:r>
                      <a:rPr lang="en-US" b="0" i="1" smtClean="0">
                        <a:latin typeface="Cambria Math"/>
                      </a:rPr>
                      <m:t>𝑟</m:t>
                    </m:r>
                    <m:r>
                      <a:rPr lang="en-US" b="0" i="1" smtClean="0">
                        <a:latin typeface="Cambria Math"/>
                      </a:rPr>
                      <m:t> </m:t>
                    </m:r>
                    <m:r>
                      <m:rPr>
                        <m:sty m:val="p"/>
                      </m:rPr>
                      <a:rPr lang="en-US" b="0" i="0" smtClean="0">
                        <a:latin typeface="Cambria Math"/>
                      </a:rPr>
                      <m:t>and</m:t>
                    </m:r>
                    <m:r>
                      <a:rPr lang="en-US" b="0" i="0" smtClean="0">
                        <a:latin typeface="Cambria Math"/>
                      </a:rPr>
                      <m:t> </m:t>
                    </m:r>
                    <m:r>
                      <a:rPr lang="en-US" b="0" i="1" smtClean="0">
                        <a:latin typeface="Cambria Math"/>
                      </a:rPr>
                      <m:t>𝑝</m:t>
                    </m:r>
                  </m:oMath>
                </a14:m>
                <a:r>
                  <a:rPr lang="en-US" dirty="0" smtClean="0"/>
                  <a:t> come from?</a:t>
                </a:r>
                <a:endParaRPr lang="nl-N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519" t="-17021" r="-2074" b="-29787"/>
                </a:stretch>
              </a:blipFill>
            </p:spPr>
            <p:txBody>
              <a:bodyPr/>
              <a:lstStyle/>
              <a:p>
                <a:r>
                  <a:rPr lang="nl-NL">
                    <a:noFill/>
                  </a:rPr>
                  <a:t> </a:t>
                </a:r>
              </a:p>
            </p:txBody>
          </p:sp>
        </mc:Fallback>
      </mc:AlternateContent>
      <p:sp>
        <p:nvSpPr>
          <p:cNvPr id="3" name="Content Placeholder 2"/>
          <p:cNvSpPr>
            <a:spLocks noGrp="1"/>
          </p:cNvSpPr>
          <p:nvPr>
            <p:ph idx="1"/>
          </p:nvPr>
        </p:nvSpPr>
        <p:spPr/>
        <p:txBody>
          <a:bodyPr>
            <a:normAutofit lnSpcReduction="10000"/>
          </a:bodyPr>
          <a:lstStyle/>
          <a:p>
            <a:r>
              <a:rPr lang="en-US" dirty="0" smtClean="0"/>
              <a:t>economy at equilibrium</a:t>
            </a:r>
          </a:p>
          <a:p>
            <a:pPr lvl="1"/>
            <a:r>
              <a:rPr lang="en-US" dirty="0" smtClean="0"/>
              <a:t>Prices are such that respective markets (or supply balances the demand for beer and </a:t>
            </a:r>
            <a:r>
              <a:rPr lang="en-US" dirty="0" err="1" smtClean="0"/>
              <a:t>bitterballen</a:t>
            </a:r>
            <a:r>
              <a:rPr lang="en-US" dirty="0" smtClean="0"/>
              <a:t>) clear</a:t>
            </a:r>
          </a:p>
          <a:p>
            <a:pPr lvl="2"/>
            <a:r>
              <a:rPr lang="en-US" dirty="0" smtClean="0"/>
              <a:t>Consumers and producers agree on the price and quantity of commodities</a:t>
            </a:r>
          </a:p>
          <a:p>
            <a:pPr lvl="1"/>
            <a:r>
              <a:rPr lang="en-US" dirty="0" smtClean="0"/>
              <a:t>Consumers maximize their utilities at those prices and quantities </a:t>
            </a:r>
          </a:p>
          <a:p>
            <a:pPr lvl="1"/>
            <a:r>
              <a:rPr lang="en-US" dirty="0" smtClean="0"/>
              <a:t>Producers maximize their profits at those prices and quantities</a:t>
            </a:r>
          </a:p>
          <a:p>
            <a:endParaRPr lang="nl-NL" dirty="0"/>
          </a:p>
        </p:txBody>
      </p:sp>
      <p:sp>
        <p:nvSpPr>
          <p:cNvPr id="4" name="Slide Number Placeholder 3"/>
          <p:cNvSpPr>
            <a:spLocks noGrp="1"/>
          </p:cNvSpPr>
          <p:nvPr>
            <p:ph type="sldNum" sz="quarter" idx="12"/>
          </p:nvPr>
        </p:nvSpPr>
        <p:spPr/>
        <p:txBody>
          <a:bodyPr/>
          <a:lstStyle/>
          <a:p>
            <a:fld id="{96E05B36-BBC8-49B2-8E44-E3D025E32FF0}" type="slidenum">
              <a:rPr lang="nl-NL" smtClean="0"/>
              <a:t>12</a:t>
            </a:fld>
            <a:endParaRPr lang="nl-NL"/>
          </a:p>
        </p:txBody>
      </p:sp>
    </p:spTree>
    <p:extLst>
      <p:ext uri="{BB962C8B-B14F-4D97-AF65-F5344CB8AC3E}">
        <p14:creationId xmlns:p14="http://schemas.microsoft.com/office/powerpoint/2010/main" val="18278630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General Equilibrium 1.0: Problem formulation</a:t>
            </a:r>
            <a:endParaRPr lang="nl-NL"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GB" b="0" i="1" smtClean="0">
                              <a:latin typeface="Cambria Math"/>
                            </a:rPr>
                          </m:ctrlPr>
                        </m:funcPr>
                        <m:fName>
                          <m:r>
                            <m:rPr>
                              <m:sty m:val="p"/>
                            </m:rPr>
                            <a:rPr lang="en-GB" b="0" i="0" smtClean="0">
                              <a:latin typeface="Cambria Math"/>
                            </a:rPr>
                            <m:t>max</m:t>
                          </m:r>
                        </m:fName>
                        <m:e>
                          <m:r>
                            <a:rPr lang="en-GB" b="0" i="1" smtClean="0">
                              <a:latin typeface="Cambria Math"/>
                            </a:rPr>
                            <m:t>𝑈</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e>
                          </m:d>
                          <m:r>
                            <a:rPr lang="en-GB" b="0" i="1" smtClean="0">
                              <a:latin typeface="Cambria Math"/>
                            </a:rPr>
                            <m:t>=</m:t>
                          </m:r>
                          <m:r>
                            <a:rPr lang="en-GB" b="0" i="1" smtClean="0">
                              <a:latin typeface="Cambria Math"/>
                            </a:rPr>
                            <m:t>𝑥𝑦</m:t>
                          </m:r>
                        </m:e>
                      </m:func>
                    </m:oMath>
                  </m:oMathPara>
                </a14:m>
                <a:endParaRPr lang="en-GB" b="0" dirty="0" smtClean="0"/>
              </a:p>
              <a:p>
                <a:pPr marL="0" indent="0" algn="ctr">
                  <a:buNone/>
                </a:pPr>
                <a:r>
                  <a:rPr lang="en-GB" dirty="0" err="1" smtClean="0"/>
                  <a:t>s.t.</a:t>
                </a:r>
                <a:r>
                  <a:rPr lang="en-GB" dirty="0" smtClean="0"/>
                  <a:t> </a:t>
                </a:r>
                <a14:m>
                  <m:oMath xmlns:m="http://schemas.openxmlformats.org/officeDocument/2006/math">
                    <m:r>
                      <a:rPr lang="en-GB" b="0" i="1" smtClean="0">
                        <a:latin typeface="Cambria Math"/>
                      </a:rPr>
                      <m:t>𝐹</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e>
                    </m:d>
                    <m:r>
                      <a:rPr lang="en-GB" b="0" i="1" smtClean="0">
                        <a:latin typeface="Cambria Math"/>
                      </a:rPr>
                      <m:t>=0</m:t>
                    </m:r>
                  </m:oMath>
                </a14:m>
                <a:endParaRPr lang="nl-NL" dirty="0" smtClean="0"/>
              </a:p>
              <a:p>
                <a:pPr marL="0" indent="0" algn="ctr">
                  <a:buNone/>
                </a:pPr>
                <a:endParaRPr lang="en-GB" dirty="0"/>
              </a:p>
              <a:p>
                <a:pPr marL="0" indent="0" algn="ctr">
                  <a:buNone/>
                </a:pPr>
                <a:r>
                  <a:rPr lang="en-GB" dirty="0" smtClean="0"/>
                  <a:t>Solve </a:t>
                </a:r>
                <a:r>
                  <a:rPr lang="en-GB" dirty="0" smtClean="0"/>
                  <a:t>for equilibrium allocation and prices for </a:t>
                </a:r>
                <a14:m>
                  <m:oMath xmlns:m="http://schemas.openxmlformats.org/officeDocument/2006/math">
                    <m:acc>
                      <m:accPr>
                        <m:chr m:val="̅"/>
                        <m:ctrlPr>
                          <a:rPr lang="en-GB" i="1">
                            <a:latin typeface="Cambria Math"/>
                          </a:rPr>
                        </m:ctrlPr>
                      </m:accPr>
                      <m:e>
                        <m:r>
                          <a:rPr lang="en-GB" i="1">
                            <a:latin typeface="Cambria Math"/>
                          </a:rPr>
                          <m:t>𝐾</m:t>
                        </m:r>
                      </m:e>
                    </m:acc>
                  </m:oMath>
                </a14:m>
                <a:r>
                  <a:rPr lang="en-GB" dirty="0" smtClean="0"/>
                  <a:t> = 100 and </a:t>
                </a:r>
                <a14:m>
                  <m:oMath xmlns:m="http://schemas.openxmlformats.org/officeDocument/2006/math">
                    <m:acc>
                      <m:accPr>
                        <m:chr m:val="̅"/>
                        <m:ctrlPr>
                          <a:rPr lang="en-GB" i="1">
                            <a:latin typeface="Cambria Math"/>
                          </a:rPr>
                        </m:ctrlPr>
                      </m:accPr>
                      <m:e>
                        <m:r>
                          <a:rPr lang="en-GB" b="0" i="1" smtClean="0">
                            <a:latin typeface="Cambria Math"/>
                          </a:rPr>
                          <m:t>𝐿</m:t>
                        </m:r>
                      </m:e>
                    </m:acc>
                    <m:r>
                      <a:rPr lang="en-GB" b="0" i="1" smtClean="0">
                        <a:latin typeface="Cambria Math"/>
                      </a:rPr>
                      <m:t>=400</m:t>
                    </m:r>
                  </m:oMath>
                </a14:m>
                <a:endParaRPr lang="nl-NL"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89"/>
                </a:stretch>
              </a:blipFill>
            </p:spPr>
            <p:txBody>
              <a:bodyPr/>
              <a:lstStyle/>
              <a:p>
                <a:r>
                  <a:rPr lang="nl-NL">
                    <a:noFill/>
                  </a:rPr>
                  <a:t> </a:t>
                </a:r>
              </a:p>
            </p:txBody>
          </p:sp>
        </mc:Fallback>
      </mc:AlternateContent>
    </p:spTree>
    <p:extLst>
      <p:ext uri="{BB962C8B-B14F-4D97-AF65-F5344CB8AC3E}">
        <p14:creationId xmlns:p14="http://schemas.microsoft.com/office/powerpoint/2010/main" val="4046072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68960"/>
            <a:ext cx="8229600" cy="1143000"/>
          </a:xfrm>
        </p:spPr>
        <p:txBody>
          <a:bodyPr>
            <a:noAutofit/>
          </a:bodyPr>
          <a:lstStyle/>
          <a:p>
            <a:r>
              <a:rPr lang="en-US" sz="9600" dirty="0" smtClean="0"/>
              <a:t>End of hour 1</a:t>
            </a:r>
            <a:endParaRPr lang="en-US" sz="9600" dirty="0"/>
          </a:p>
        </p:txBody>
      </p:sp>
      <p:sp>
        <p:nvSpPr>
          <p:cNvPr id="4" name="Slide Number Placeholder 3"/>
          <p:cNvSpPr>
            <a:spLocks noGrp="1"/>
          </p:cNvSpPr>
          <p:nvPr>
            <p:ph type="sldNum" sz="quarter" idx="12"/>
          </p:nvPr>
        </p:nvSpPr>
        <p:spPr/>
        <p:txBody>
          <a:bodyPr/>
          <a:lstStyle/>
          <a:p>
            <a:fld id="{96E05B36-BBC8-49B2-8E44-E3D025E32FF0}" type="slidenum">
              <a:rPr lang="nl-NL" smtClean="0"/>
              <a:t>14</a:t>
            </a:fld>
            <a:endParaRPr lang="nl-NL"/>
          </a:p>
        </p:txBody>
      </p:sp>
    </p:spTree>
    <p:extLst>
      <p:ext uri="{BB962C8B-B14F-4D97-AF65-F5344CB8AC3E}">
        <p14:creationId xmlns:p14="http://schemas.microsoft.com/office/powerpoint/2010/main" val="2255869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 we need to explain this pattern of environment and growth? </a:t>
            </a:r>
          </a:p>
        </p:txBody>
      </p:sp>
      <p:sp>
        <p:nvSpPr>
          <p:cNvPr id="4" name="Slide Number Placeholder 3"/>
          <p:cNvSpPr>
            <a:spLocks noGrp="1"/>
          </p:cNvSpPr>
          <p:nvPr>
            <p:ph type="sldNum" sz="quarter" idx="12"/>
          </p:nvPr>
        </p:nvSpPr>
        <p:spPr/>
        <p:txBody>
          <a:bodyPr/>
          <a:lstStyle/>
          <a:p>
            <a:fld id="{96E05B36-BBC8-49B2-8E44-E3D025E32FF0}" type="slidenum">
              <a:rPr lang="nl-NL" smtClean="0"/>
              <a:t>15</a:t>
            </a:fld>
            <a:endParaRPr lang="nl-NL"/>
          </a:p>
        </p:txBody>
      </p:sp>
      <p:sp>
        <p:nvSpPr>
          <p:cNvPr id="5" name="Content Placeholder 4"/>
          <p:cNvSpPr txBox="1">
            <a:spLocks noGrp="1"/>
          </p:cNvSpPr>
          <p:nvPr>
            <p:ph idx="1"/>
          </p:nvPr>
        </p:nvSpPr>
        <p:spPr>
          <a:xfrm>
            <a:off x="457200" y="1600200"/>
            <a:ext cx="8229600" cy="4228850"/>
          </a:xfrm>
          <a:prstGeom prst="rect">
            <a:avLst/>
          </a:prstGeom>
          <a:noFill/>
        </p:spPr>
        <p:txBody>
          <a:bodyPr wrap="square" rtlCol="0">
            <a:spAutoFit/>
          </a:bodyPr>
          <a:lstStyle/>
          <a:p>
            <a:r>
              <a:rPr lang="en-US" dirty="0" smtClean="0"/>
              <a:t>How can we build low order models of economies or societies realistically?</a:t>
            </a:r>
          </a:p>
          <a:p>
            <a:r>
              <a:rPr lang="en-US" dirty="0" smtClean="0"/>
              <a:t>Do we need models that determine how environment and economic growth shape each other as societies evolve over generations?</a:t>
            </a:r>
          </a:p>
          <a:p>
            <a:r>
              <a:rPr lang="en-US" dirty="0" smtClean="0"/>
              <a:t>where scope for investment in environment and economic growth is possible?</a:t>
            </a:r>
            <a:endParaRPr lang="en-US" dirty="0"/>
          </a:p>
        </p:txBody>
      </p:sp>
    </p:spTree>
    <p:extLst>
      <p:ext uri="{BB962C8B-B14F-4D97-AF65-F5344CB8AC3E}">
        <p14:creationId xmlns:p14="http://schemas.microsoft.com/office/powerpoint/2010/main" val="24965376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John-</a:t>
            </a:r>
            <a:r>
              <a:rPr lang="en-US" dirty="0" err="1" smtClean="0"/>
              <a:t>Pecchenino</a:t>
            </a:r>
            <a:r>
              <a:rPr lang="en-US" dirty="0" smtClean="0"/>
              <a:t> model &amp; its variant</a:t>
            </a:r>
            <a:endParaRPr lang="nl-NL"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95" y="1397164"/>
            <a:ext cx="8418585" cy="541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96E05B36-BBC8-49B2-8E44-E3D025E32FF0}" type="slidenum">
              <a:rPr lang="nl-NL" smtClean="0"/>
              <a:t>16</a:t>
            </a:fld>
            <a:endParaRPr lang="nl-NL"/>
          </a:p>
        </p:txBody>
      </p:sp>
    </p:spTree>
    <p:extLst>
      <p:ext uri="{BB962C8B-B14F-4D97-AF65-F5344CB8AC3E}">
        <p14:creationId xmlns:p14="http://schemas.microsoft.com/office/powerpoint/2010/main" val="24616833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Environment quality and Economic growth</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84784"/>
                <a:ext cx="8229600" cy="5373216"/>
              </a:xfrm>
            </p:spPr>
            <p:txBody>
              <a:bodyPr>
                <a:normAutofit lnSpcReduction="10000"/>
              </a:bodyPr>
              <a:lstStyle/>
              <a:p>
                <a:r>
                  <a:rPr lang="en-US" dirty="0" smtClean="0"/>
                  <a:t>An infinite horizon, discrete time overlapping generations (two generations at a time)model considered</a:t>
                </a:r>
              </a:p>
              <a:p>
                <a:r>
                  <a:rPr lang="en-US" dirty="0" smtClean="0"/>
                  <a:t>Agents live for two period</a:t>
                </a:r>
              </a:p>
              <a:p>
                <a:pPr lvl="1"/>
                <a:r>
                  <a:rPr lang="en-US" dirty="0" smtClean="0"/>
                  <a:t>Young, when they work &amp; invest</a:t>
                </a:r>
              </a:p>
              <a:p>
                <a:pPr lvl="1"/>
                <a:r>
                  <a:rPr lang="en-US" dirty="0" smtClean="0"/>
                  <a:t>Old, </a:t>
                </a:r>
                <a:r>
                  <a:rPr lang="en-US" dirty="0" err="1" smtClean="0"/>
                  <a:t>donot</a:t>
                </a:r>
                <a:r>
                  <a:rPr lang="en-US" dirty="0" smtClean="0"/>
                  <a:t> work , consume and pay tax</a:t>
                </a:r>
              </a:p>
              <a:p>
                <a:r>
                  <a:rPr lang="en-US" dirty="0" smtClean="0"/>
                  <a:t>Agents consumption at time t of all commodities is represented by </a:t>
                </a:r>
                <a14:m>
                  <m:oMath xmlns:m="http://schemas.openxmlformats.org/officeDocument/2006/math">
                    <m:sSub>
                      <m:sSubPr>
                        <m:ctrlPr>
                          <a:rPr lang="en-US" b="0" i="1" smtClean="0">
                            <a:latin typeface="Cambria Math"/>
                          </a:rPr>
                        </m:ctrlPr>
                      </m:sSubPr>
                      <m:e>
                        <m:r>
                          <a:rPr lang="en-US" b="0" i="1" smtClean="0">
                            <a:latin typeface="Cambria Math"/>
                          </a:rPr>
                          <m:t>𝑐</m:t>
                        </m:r>
                      </m:e>
                      <m:sub>
                        <m:r>
                          <a:rPr lang="en-US" b="0" i="1" smtClean="0">
                            <a:latin typeface="Cambria Math"/>
                          </a:rPr>
                          <m:t>𝑡</m:t>
                        </m:r>
                      </m:sub>
                    </m:sSub>
                  </m:oMath>
                </a14:m>
                <a:r>
                  <a:rPr lang="en-US" dirty="0" smtClean="0"/>
                  <a:t> at price </a:t>
                </a:r>
                <a14:m>
                  <m:oMath xmlns:m="http://schemas.openxmlformats.org/officeDocument/2006/math">
                    <m:sSub>
                      <m:sSubPr>
                        <m:ctrlPr>
                          <a:rPr lang="en-US" b="0" i="1" smtClean="0">
                            <a:latin typeface="Cambria Math"/>
                          </a:rPr>
                        </m:ctrlPr>
                      </m:sSubPr>
                      <m:e>
                        <m:r>
                          <a:rPr lang="en-US" b="0" i="1" smtClean="0">
                            <a:latin typeface="Cambria Math"/>
                          </a:rPr>
                          <m:t>𝑝</m:t>
                        </m:r>
                      </m:e>
                      <m:sub>
                        <m:r>
                          <a:rPr lang="en-US" b="0" i="1" smtClean="0">
                            <a:latin typeface="Cambria Math"/>
                          </a:rPr>
                          <m:t>𝑡</m:t>
                        </m:r>
                      </m:sub>
                    </m:sSub>
                    <m:r>
                      <a:rPr lang="en-US" b="0" i="1" smtClean="0">
                        <a:latin typeface="Cambria Math"/>
                      </a:rPr>
                      <m:t>=1</m:t>
                    </m:r>
                  </m:oMath>
                </a14:m>
                <a:endParaRPr lang="en-US" dirty="0" smtClean="0"/>
              </a:p>
              <a:p>
                <a:r>
                  <a:rPr lang="en-US" dirty="0" smtClean="0"/>
                  <a:t>Environment quality evolves with consumption and public/private investment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84784"/>
                <a:ext cx="8229600" cy="5373216"/>
              </a:xfrm>
              <a:blipFill rotWithShape="1">
                <a:blip r:embed="rId2"/>
                <a:stretch>
                  <a:fillRect l="-1630" t="-2384" r="-1333" b="-1930"/>
                </a:stretch>
              </a:blipFill>
            </p:spPr>
            <p:txBody>
              <a:bodyPr/>
              <a:lstStyle/>
              <a:p>
                <a:r>
                  <a:rPr lang="nl-NL">
                    <a:noFill/>
                  </a:rPr>
                  <a:t> </a:t>
                </a:r>
              </a:p>
            </p:txBody>
          </p:sp>
        </mc:Fallback>
      </mc:AlternateContent>
      <p:sp>
        <p:nvSpPr>
          <p:cNvPr id="4" name="Slide Number Placeholder 3"/>
          <p:cNvSpPr>
            <a:spLocks noGrp="1"/>
          </p:cNvSpPr>
          <p:nvPr>
            <p:ph type="sldNum" sz="quarter" idx="12"/>
          </p:nvPr>
        </p:nvSpPr>
        <p:spPr/>
        <p:txBody>
          <a:bodyPr/>
          <a:lstStyle/>
          <a:p>
            <a:fld id="{96E05B36-BBC8-49B2-8E44-E3D025E32FF0}" type="slidenum">
              <a:rPr lang="nl-NL" smtClean="0"/>
              <a:t>17</a:t>
            </a:fld>
            <a:endParaRPr lang="nl-NL"/>
          </a:p>
        </p:txBody>
      </p:sp>
    </p:spTree>
    <p:extLst>
      <p:ext uri="{BB962C8B-B14F-4D97-AF65-F5344CB8AC3E}">
        <p14:creationId xmlns:p14="http://schemas.microsoft.com/office/powerpoint/2010/main" val="1576592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12" descr="https://encrypted-tbn1.gstatic.com/images?q=tbn:ANd9GcS_djLdGL5hcQRwvc1tHjaaxBs4JVHKolLxFGWeA3GF0yslhVrL"/>
          <p:cNvPicPr>
            <a:picLocks noChangeAspect="1" noChangeArrowheads="1"/>
          </p:cNvPicPr>
          <p:nvPr/>
        </p:nvPicPr>
        <p:blipFill>
          <a:blip r:embed="rId2" cstate="print"/>
          <a:srcRect/>
          <a:stretch>
            <a:fillRect/>
          </a:stretch>
        </p:blipFill>
        <p:spPr bwMode="auto">
          <a:xfrm>
            <a:off x="2205366" y="2326391"/>
            <a:ext cx="1929813" cy="1429493"/>
          </a:xfrm>
          <a:prstGeom prst="rect">
            <a:avLst/>
          </a:prstGeom>
          <a:noFill/>
        </p:spPr>
      </p:pic>
      <p:sp>
        <p:nvSpPr>
          <p:cNvPr id="2" name="Title 1"/>
          <p:cNvSpPr>
            <a:spLocks noGrp="1"/>
          </p:cNvSpPr>
          <p:nvPr>
            <p:ph type="title"/>
          </p:nvPr>
        </p:nvSpPr>
        <p:spPr/>
        <p:txBody>
          <a:bodyPr>
            <a:normAutofit fontScale="90000"/>
          </a:bodyPr>
          <a:lstStyle/>
          <a:p>
            <a:r>
              <a:rPr lang="en-US" dirty="0" smtClean="0"/>
              <a:t>The overlapping generations model: constructing a society</a:t>
            </a:r>
            <a:endParaRPr lang="en-US" dirty="0"/>
          </a:p>
        </p:txBody>
      </p:sp>
      <p:sp>
        <p:nvSpPr>
          <p:cNvPr id="4" name="Slide Number Placeholder 3"/>
          <p:cNvSpPr>
            <a:spLocks noGrp="1"/>
          </p:cNvSpPr>
          <p:nvPr>
            <p:ph type="sldNum" sz="quarter" idx="12"/>
          </p:nvPr>
        </p:nvSpPr>
        <p:spPr/>
        <p:txBody>
          <a:bodyPr/>
          <a:lstStyle/>
          <a:p>
            <a:fld id="{96E05B36-BBC8-49B2-8E44-E3D025E32FF0}" type="slidenum">
              <a:rPr lang="nl-NL" smtClean="0"/>
              <a:t>18</a:t>
            </a:fld>
            <a:endParaRPr lang="nl-NL"/>
          </a:p>
        </p:txBody>
      </p:sp>
      <p:sp>
        <p:nvSpPr>
          <p:cNvPr id="6" name="Rectangle 5"/>
          <p:cNvSpPr/>
          <p:nvPr/>
        </p:nvSpPr>
        <p:spPr>
          <a:xfrm>
            <a:off x="2123728" y="2204864"/>
            <a:ext cx="6192688" cy="172819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79512" y="3933056"/>
            <a:ext cx="6120680" cy="172819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6300192" y="2204864"/>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211960" y="2204864"/>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211960" y="3933056"/>
            <a:ext cx="0"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123728" y="3933056"/>
            <a:ext cx="0" cy="1728192"/>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32882"/>
          <a:stretch/>
        </p:blipFill>
        <p:spPr bwMode="auto">
          <a:xfrm>
            <a:off x="2483768" y="4077072"/>
            <a:ext cx="1368152" cy="1411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Oval 16"/>
          <p:cNvSpPr/>
          <p:nvPr/>
        </p:nvSpPr>
        <p:spPr>
          <a:xfrm>
            <a:off x="283441" y="2864545"/>
            <a:ext cx="152400" cy="131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63293" y="2864545"/>
            <a:ext cx="152400" cy="131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545436" y="2864545"/>
            <a:ext cx="152400" cy="131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517686" y="4785495"/>
            <a:ext cx="152400" cy="131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97538" y="4785495"/>
            <a:ext cx="152400" cy="131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779681" y="4785495"/>
            <a:ext cx="152400" cy="131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32882"/>
          <a:stretch/>
        </p:blipFill>
        <p:spPr bwMode="auto">
          <a:xfrm>
            <a:off x="4561539" y="2329514"/>
            <a:ext cx="1387776" cy="143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28"/>
          <p:cNvCxnSpPr/>
          <p:nvPr/>
        </p:nvCxnSpPr>
        <p:spPr>
          <a:xfrm>
            <a:off x="3170272" y="1484784"/>
            <a:ext cx="1836204"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620962" y="1619508"/>
            <a:ext cx="1302966" cy="369332"/>
          </a:xfrm>
          <a:prstGeom prst="rect">
            <a:avLst/>
          </a:prstGeom>
          <a:noFill/>
        </p:spPr>
        <p:txBody>
          <a:bodyPr wrap="square" rtlCol="0">
            <a:spAutoFit/>
          </a:bodyPr>
          <a:lstStyle/>
          <a:p>
            <a:r>
              <a:rPr lang="en-US" dirty="0" smtClean="0">
                <a:solidFill>
                  <a:srgbClr val="00B0F0"/>
                </a:solidFill>
              </a:rPr>
              <a:t>Time t</a:t>
            </a:r>
            <a:endParaRPr lang="en-US" dirty="0">
              <a:solidFill>
                <a:srgbClr val="00B0F0"/>
              </a:solidFill>
            </a:endParaRPr>
          </a:p>
        </p:txBody>
      </p:sp>
      <p:sp>
        <p:nvSpPr>
          <p:cNvPr id="35" name="TextBox 34"/>
          <p:cNvSpPr txBox="1"/>
          <p:nvPr/>
        </p:nvSpPr>
        <p:spPr>
          <a:xfrm>
            <a:off x="635416" y="1628800"/>
            <a:ext cx="1302966" cy="369332"/>
          </a:xfrm>
          <a:prstGeom prst="rect">
            <a:avLst/>
          </a:prstGeom>
          <a:noFill/>
        </p:spPr>
        <p:txBody>
          <a:bodyPr wrap="square" rtlCol="0">
            <a:spAutoFit/>
          </a:bodyPr>
          <a:lstStyle/>
          <a:p>
            <a:r>
              <a:rPr lang="en-US" dirty="0" smtClean="0">
                <a:solidFill>
                  <a:srgbClr val="00B0F0"/>
                </a:solidFill>
              </a:rPr>
              <a:t>Time t-1</a:t>
            </a:r>
            <a:endParaRPr lang="en-US" dirty="0">
              <a:solidFill>
                <a:srgbClr val="00B0F0"/>
              </a:solidFill>
            </a:endParaRPr>
          </a:p>
        </p:txBody>
      </p:sp>
      <p:sp>
        <p:nvSpPr>
          <p:cNvPr id="36" name="Rectangle 35"/>
          <p:cNvSpPr/>
          <p:nvPr/>
        </p:nvSpPr>
        <p:spPr>
          <a:xfrm>
            <a:off x="2205366" y="1700808"/>
            <a:ext cx="1952587" cy="4032448"/>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691680" y="5768096"/>
            <a:ext cx="3024336" cy="1200329"/>
          </a:xfrm>
          <a:prstGeom prst="rect">
            <a:avLst/>
          </a:prstGeom>
          <a:noFill/>
        </p:spPr>
        <p:txBody>
          <a:bodyPr wrap="square" rtlCol="0">
            <a:spAutoFit/>
          </a:bodyPr>
          <a:lstStyle/>
          <a:p>
            <a:r>
              <a:rPr lang="en-US" dirty="0" smtClean="0">
                <a:solidFill>
                  <a:srgbClr val="7030A0"/>
                </a:solidFill>
              </a:rPr>
              <a:t>At one time, old of one generation overlaps with the young of the other; defining a society</a:t>
            </a:r>
            <a:endParaRPr lang="en-US" dirty="0">
              <a:solidFill>
                <a:srgbClr val="7030A0"/>
              </a:solidFill>
            </a:endParaRPr>
          </a:p>
        </p:txBody>
      </p:sp>
      <p:sp>
        <p:nvSpPr>
          <p:cNvPr id="38" name="TextBox 37"/>
          <p:cNvSpPr txBox="1"/>
          <p:nvPr/>
        </p:nvSpPr>
        <p:spPr>
          <a:xfrm>
            <a:off x="4731727" y="1567971"/>
            <a:ext cx="1302966" cy="369332"/>
          </a:xfrm>
          <a:prstGeom prst="rect">
            <a:avLst/>
          </a:prstGeom>
          <a:noFill/>
        </p:spPr>
        <p:txBody>
          <a:bodyPr wrap="square" rtlCol="0">
            <a:spAutoFit/>
          </a:bodyPr>
          <a:lstStyle/>
          <a:p>
            <a:r>
              <a:rPr lang="en-US" dirty="0" smtClean="0">
                <a:solidFill>
                  <a:srgbClr val="00B0F0"/>
                </a:solidFill>
              </a:rPr>
              <a:t>Time t+1</a:t>
            </a:r>
            <a:endParaRPr lang="en-US" dirty="0">
              <a:solidFill>
                <a:srgbClr val="00B0F0"/>
              </a:solidFill>
            </a:endParaRPr>
          </a:p>
        </p:txBody>
      </p:sp>
      <p:sp>
        <p:nvSpPr>
          <p:cNvPr id="39" name="Rectangle 38"/>
          <p:cNvSpPr/>
          <p:nvPr/>
        </p:nvSpPr>
        <p:spPr>
          <a:xfrm>
            <a:off x="6920266" y="1556792"/>
            <a:ext cx="1011815" cy="369332"/>
          </a:xfrm>
          <a:prstGeom prst="rect">
            <a:avLst/>
          </a:prstGeom>
        </p:spPr>
        <p:txBody>
          <a:bodyPr wrap="none">
            <a:spAutoFit/>
          </a:bodyPr>
          <a:lstStyle/>
          <a:p>
            <a:r>
              <a:rPr lang="en-US" dirty="0">
                <a:solidFill>
                  <a:srgbClr val="00B0F0"/>
                </a:solidFill>
              </a:rPr>
              <a:t>Time </a:t>
            </a:r>
            <a:r>
              <a:rPr lang="en-US" dirty="0" smtClean="0">
                <a:solidFill>
                  <a:srgbClr val="00B0F0"/>
                </a:solidFill>
              </a:rPr>
              <a:t>t+2</a:t>
            </a:r>
            <a:endParaRPr lang="en-US" dirty="0">
              <a:solidFill>
                <a:srgbClr val="00B0F0"/>
              </a:solidFill>
            </a:endParaRPr>
          </a:p>
        </p:txBody>
      </p:sp>
      <p:pic>
        <p:nvPicPr>
          <p:cNvPr id="46" name="Picture 12" descr="https://encrypted-tbn1.gstatic.com/images?q=tbn:ANd9GcS_djLdGL5hcQRwvc1tHjaaxBs4JVHKolLxFGWeA3GF0yslhVrL"/>
          <p:cNvPicPr>
            <a:picLocks noChangeAspect="1" noChangeArrowheads="1"/>
          </p:cNvPicPr>
          <p:nvPr/>
        </p:nvPicPr>
        <p:blipFill>
          <a:blip r:embed="rId2" cstate="print"/>
          <a:srcRect/>
          <a:stretch>
            <a:fillRect/>
          </a:stretch>
        </p:blipFill>
        <p:spPr bwMode="auto">
          <a:xfrm>
            <a:off x="193915" y="4087739"/>
            <a:ext cx="1929813" cy="1429493"/>
          </a:xfrm>
          <a:prstGeom prst="rect">
            <a:avLst/>
          </a:prstGeom>
          <a:noFill/>
        </p:spPr>
      </p:pic>
      <p:pic>
        <p:nvPicPr>
          <p:cNvPr id="50" name="Picture 12" descr="https://encrypted-tbn1.gstatic.com/images?q=tbn:ANd9GcS_djLdGL5hcQRwvc1tHjaaxBs4JVHKolLxFGWeA3GF0yslhVrL"/>
          <p:cNvPicPr>
            <a:picLocks noChangeAspect="1" noChangeArrowheads="1"/>
          </p:cNvPicPr>
          <p:nvPr/>
        </p:nvPicPr>
        <p:blipFill>
          <a:blip r:embed="rId2" cstate="print"/>
          <a:srcRect/>
          <a:stretch>
            <a:fillRect/>
          </a:stretch>
        </p:blipFill>
        <p:spPr bwMode="auto">
          <a:xfrm>
            <a:off x="6343397" y="2330779"/>
            <a:ext cx="1929813" cy="1429493"/>
          </a:xfrm>
          <a:prstGeom prst="rect">
            <a:avLst/>
          </a:prstGeom>
          <a:noFill/>
        </p:spPr>
      </p:pic>
      <p:pic>
        <p:nvPicPr>
          <p:cNvPr id="51" name="Picture 12" descr="https://encrypted-tbn1.gstatic.com/images?q=tbn:ANd9GcS_djLdGL5hcQRwvc1tHjaaxBs4JVHKolLxFGWeA3GF0yslhVrL"/>
          <p:cNvPicPr>
            <a:picLocks noChangeAspect="1" noChangeArrowheads="1"/>
          </p:cNvPicPr>
          <p:nvPr/>
        </p:nvPicPr>
        <p:blipFill>
          <a:blip r:embed="rId2" cstate="print"/>
          <a:srcRect/>
          <a:stretch>
            <a:fillRect/>
          </a:stretch>
        </p:blipFill>
        <p:spPr bwMode="auto">
          <a:xfrm>
            <a:off x="4319972" y="4038637"/>
            <a:ext cx="1929813" cy="1429493"/>
          </a:xfrm>
          <a:prstGeom prst="rect">
            <a:avLst/>
          </a:prstGeom>
          <a:noFill/>
        </p:spPr>
      </p:pic>
      <p:sp>
        <p:nvSpPr>
          <p:cNvPr id="52" name="Rectangle 51"/>
          <p:cNvSpPr/>
          <p:nvPr/>
        </p:nvSpPr>
        <p:spPr>
          <a:xfrm>
            <a:off x="4243778" y="2245060"/>
            <a:ext cx="4144646" cy="16478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5552044" y="1760701"/>
            <a:ext cx="1582706" cy="369332"/>
          </a:xfrm>
          <a:prstGeom prst="rect">
            <a:avLst/>
          </a:prstGeom>
          <a:noFill/>
        </p:spPr>
        <p:txBody>
          <a:bodyPr wrap="square" rtlCol="0">
            <a:spAutoFit/>
          </a:bodyPr>
          <a:lstStyle/>
          <a:p>
            <a:r>
              <a:rPr lang="en-US" dirty="0" smtClean="0">
                <a:solidFill>
                  <a:srgbClr val="FF0000"/>
                </a:solidFill>
              </a:rPr>
              <a:t>A generation</a:t>
            </a:r>
            <a:endParaRPr lang="en-US" dirty="0">
              <a:solidFill>
                <a:srgbClr val="FF0000"/>
              </a:solidFill>
            </a:endParaRPr>
          </a:p>
        </p:txBody>
      </p:sp>
    </p:spTree>
    <p:extLst>
      <p:ext uri="{BB962C8B-B14F-4D97-AF65-F5344CB8AC3E}">
        <p14:creationId xmlns:p14="http://schemas.microsoft.com/office/powerpoint/2010/main" val="30002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7" grpId="0" animBg="1"/>
      <p:bldP spid="18" grpId="0" animBg="1"/>
      <p:bldP spid="19" grpId="0" animBg="1"/>
      <p:bldP spid="20" grpId="0" animBg="1"/>
      <p:bldP spid="21" grpId="0" animBg="1"/>
      <p:bldP spid="22" grpId="0" animBg="1"/>
      <p:bldP spid="34" grpId="0"/>
      <p:bldP spid="35" grpId="0"/>
      <p:bldP spid="36" grpId="0" animBg="1"/>
      <p:bldP spid="37" grpId="0"/>
      <p:bldP spid="38" grpId="0"/>
      <p:bldP spid="39" grpId="0"/>
      <p:bldP spid="52" grpId="0" animBg="1"/>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Young agents</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2764903"/>
              </a:xfrm>
            </p:spPr>
            <p:txBody>
              <a:bodyPr>
                <a:normAutofit/>
              </a:bodyPr>
              <a:lstStyle/>
              <a:p>
                <a:r>
                  <a:rPr lang="en-US" dirty="0" smtClean="0"/>
                  <a:t>Save, </a:t>
                </a:r>
                <a14:m>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𝑡</m:t>
                        </m:r>
                      </m:sub>
                    </m:sSub>
                    <m:r>
                      <a:rPr lang="en-US" b="0" i="1" smtClean="0">
                        <a:latin typeface="Cambria Math"/>
                      </a:rPr>
                      <m:t>,</m:t>
                    </m:r>
                  </m:oMath>
                </a14:m>
                <a:r>
                  <a:rPr lang="en-US" dirty="0" smtClean="0"/>
                  <a:t> and invest in the environment, </a:t>
                </a:r>
                <a14:m>
                  <m:oMath xmlns:m="http://schemas.openxmlformats.org/officeDocument/2006/math">
                    <m:sSub>
                      <m:sSubPr>
                        <m:ctrlPr>
                          <a:rPr lang="en-US" b="0" i="1" smtClean="0">
                            <a:latin typeface="Cambria Math"/>
                          </a:rPr>
                        </m:ctrlPr>
                      </m:sSubPr>
                      <m:e>
                        <m:r>
                          <a:rPr lang="en-US" b="0" i="1" smtClean="0">
                            <a:latin typeface="Cambria Math"/>
                          </a:rPr>
                          <m:t>𝑚</m:t>
                        </m:r>
                      </m:e>
                      <m:sub>
                        <m:r>
                          <a:rPr lang="en-US" b="0" i="1" smtClean="0">
                            <a:latin typeface="Cambria Math"/>
                          </a:rPr>
                          <m:t>𝑡</m:t>
                        </m:r>
                      </m:sub>
                    </m:sSub>
                  </m:oMath>
                </a14:m>
                <a:r>
                  <a:rPr lang="en-US" dirty="0" smtClean="0"/>
                  <a:t> but </a:t>
                </a:r>
                <a:r>
                  <a:rPr lang="en-US" dirty="0" err="1" smtClean="0"/>
                  <a:t>donot</a:t>
                </a:r>
                <a:r>
                  <a:rPr lang="en-US" dirty="0" smtClean="0"/>
                  <a:t> consume</a:t>
                </a:r>
              </a:p>
              <a:p>
                <a:r>
                  <a:rPr lang="en-US" dirty="0" smtClean="0"/>
                  <a:t>Income from 1 unit of labor (work), </a:t>
                </a:r>
                <a14:m>
                  <m:oMath xmlns:m="http://schemas.openxmlformats.org/officeDocument/2006/math">
                    <m:sSub>
                      <m:sSubPr>
                        <m:ctrlPr>
                          <a:rPr lang="en-US" b="0" i="1" smtClean="0">
                            <a:latin typeface="Cambria Math"/>
                          </a:rPr>
                        </m:ctrlPr>
                      </m:sSubPr>
                      <m:e>
                        <m:r>
                          <a:rPr lang="en-US" b="0" i="1" smtClean="0">
                            <a:latin typeface="Cambria Math"/>
                          </a:rPr>
                          <m:t>𝑤</m:t>
                        </m:r>
                      </m:e>
                      <m:sub>
                        <m:r>
                          <a:rPr lang="en-US" b="0" i="1" smtClean="0">
                            <a:latin typeface="Cambria Math"/>
                          </a:rPr>
                          <m:t>𝑡</m:t>
                        </m:r>
                      </m:sub>
                    </m:sSub>
                  </m:oMath>
                </a14:m>
                <a:endParaRPr lang="nl-NL" dirty="0" smtClean="0"/>
              </a:p>
              <a:p>
                <a:pPr lvl="1"/>
                <a:r>
                  <a:rPr lang="en-US" dirty="0" smtClean="0"/>
                  <a:t>She only works!</a:t>
                </a:r>
              </a:p>
              <a:p>
                <a:r>
                  <a:rPr lang="en-US" dirty="0" smtClean="0"/>
                  <a:t>Her household budget:</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2764903"/>
              </a:xfrm>
              <a:blipFill rotWithShape="1">
                <a:blip r:embed="rId2"/>
                <a:stretch>
                  <a:fillRect l="-1630" t="-2649" b="-6623"/>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979712" y="4797152"/>
                <a:ext cx="39604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a:rPr>
                          </m:ctrlPr>
                        </m:sSubPr>
                        <m:e>
                          <m:r>
                            <a:rPr lang="en-US" sz="3200" b="0" i="1" smtClean="0">
                              <a:latin typeface="Cambria Math"/>
                            </a:rPr>
                            <m:t>𝑠</m:t>
                          </m:r>
                        </m:e>
                        <m:sub>
                          <m:r>
                            <a:rPr lang="en-US" sz="3200" b="0" i="1" smtClean="0">
                              <a:latin typeface="Cambria Math"/>
                            </a:rPr>
                            <m:t>𝑡</m:t>
                          </m:r>
                        </m:sub>
                      </m:sSub>
                      <m:r>
                        <a:rPr lang="en-US" sz="3200" b="0" i="0" smtClean="0">
                          <a:latin typeface="Cambria Math"/>
                        </a:rPr>
                        <m:t>+</m:t>
                      </m:r>
                      <m:sSub>
                        <m:sSubPr>
                          <m:ctrlPr>
                            <a:rPr lang="en-US" sz="3200" b="0" i="1" smtClean="0">
                              <a:latin typeface="Cambria Math"/>
                            </a:rPr>
                          </m:ctrlPr>
                        </m:sSubPr>
                        <m:e>
                          <m:r>
                            <a:rPr lang="en-US" sz="3200" b="0" i="1" smtClean="0">
                              <a:latin typeface="Cambria Math"/>
                            </a:rPr>
                            <m:t>𝑚</m:t>
                          </m:r>
                        </m:e>
                        <m:sub>
                          <m:r>
                            <a:rPr lang="en-US" sz="3200" b="0" i="1" smtClean="0">
                              <a:latin typeface="Cambria Math"/>
                            </a:rPr>
                            <m:t>𝑡</m:t>
                          </m:r>
                        </m:sub>
                      </m:sSub>
                      <m:r>
                        <a:rPr lang="en-US" sz="3200" b="0" i="1" smtClean="0">
                          <a:latin typeface="Cambria Math"/>
                        </a:rPr>
                        <m:t>=</m:t>
                      </m:r>
                      <m:sSub>
                        <m:sSubPr>
                          <m:ctrlPr>
                            <a:rPr lang="en-US" sz="3200" b="0" i="1" smtClean="0">
                              <a:latin typeface="Cambria Math"/>
                            </a:rPr>
                          </m:ctrlPr>
                        </m:sSubPr>
                        <m:e>
                          <m:r>
                            <a:rPr lang="en-US" sz="3200" b="0" i="1" smtClean="0">
                              <a:latin typeface="Cambria Math"/>
                            </a:rPr>
                            <m:t>𝑤</m:t>
                          </m:r>
                        </m:e>
                        <m:sub>
                          <m:r>
                            <a:rPr lang="en-US" sz="3200" b="0" i="1" smtClean="0">
                              <a:latin typeface="Cambria Math"/>
                            </a:rPr>
                            <m:t>𝑡</m:t>
                          </m:r>
                        </m:sub>
                      </m:sSub>
                    </m:oMath>
                  </m:oMathPara>
                </a14:m>
                <a:endParaRPr lang="nl-NL"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1979712" y="4797152"/>
                <a:ext cx="3960440" cy="584775"/>
              </a:xfrm>
              <a:prstGeom prst="rect">
                <a:avLst/>
              </a:prstGeom>
              <a:blipFill rotWithShape="1">
                <a:blip r:embed="rId3"/>
                <a:stretch>
                  <a:fillRect/>
                </a:stretch>
              </a:blipFill>
            </p:spPr>
            <p:txBody>
              <a:bodyPr/>
              <a:lstStyle/>
              <a:p>
                <a:r>
                  <a:rPr lang="nl-NL">
                    <a:noFill/>
                  </a:rPr>
                  <a:t> </a:t>
                </a:r>
              </a:p>
            </p:txBody>
          </p:sp>
        </mc:Fallback>
      </mc:AlternateContent>
      <p:sp>
        <p:nvSpPr>
          <p:cNvPr id="5" name="Slide Number Placeholder 4"/>
          <p:cNvSpPr>
            <a:spLocks noGrp="1"/>
          </p:cNvSpPr>
          <p:nvPr>
            <p:ph type="sldNum" sz="quarter" idx="12"/>
          </p:nvPr>
        </p:nvSpPr>
        <p:spPr/>
        <p:txBody>
          <a:bodyPr/>
          <a:lstStyle/>
          <a:p>
            <a:fld id="{96E05B36-BBC8-49B2-8E44-E3D025E32FF0}" type="slidenum">
              <a:rPr lang="nl-NL" smtClean="0"/>
              <a:t>19</a:t>
            </a:fld>
            <a:endParaRPr lang="nl-NL"/>
          </a:p>
        </p:txBody>
      </p:sp>
    </p:spTree>
    <p:extLst>
      <p:ext uri="{BB962C8B-B14F-4D97-AF65-F5344CB8AC3E}">
        <p14:creationId xmlns:p14="http://schemas.microsoft.com/office/powerpoint/2010/main" val="33651160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Towards general equilibrium</a:t>
            </a:r>
            <a:endParaRPr lang="en-US" dirty="0"/>
          </a:p>
        </p:txBody>
      </p:sp>
      <p:sp>
        <p:nvSpPr>
          <p:cNvPr id="4" name="Slide Number Placeholder 3"/>
          <p:cNvSpPr>
            <a:spLocks noGrp="1"/>
          </p:cNvSpPr>
          <p:nvPr>
            <p:ph type="sldNum" sz="quarter" idx="12"/>
          </p:nvPr>
        </p:nvSpPr>
        <p:spPr/>
        <p:txBody>
          <a:bodyPr/>
          <a:lstStyle/>
          <a:p>
            <a:fld id="{96E05B36-BBC8-49B2-8E44-E3D025E32FF0}" type="slidenum">
              <a:rPr lang="nl-NL" smtClean="0"/>
              <a:t>2</a:t>
            </a:fld>
            <a:endParaRPr lang="nl-NL"/>
          </a:p>
        </p:txBody>
      </p:sp>
      <p:pic>
        <p:nvPicPr>
          <p:cNvPr id="9220" name="Picture 4" descr="http://www.acastronovo.com/ClassHtms/images/BeltPulle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719" y="1591257"/>
            <a:ext cx="5256584" cy="525658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H="1" flipV="1">
            <a:off x="5148064" y="2564904"/>
            <a:ext cx="1080120"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987824" y="5229200"/>
            <a:ext cx="144016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681584" y="2780928"/>
            <a:ext cx="1080120" cy="369332"/>
          </a:xfrm>
          <a:prstGeom prst="rect">
            <a:avLst/>
          </a:prstGeom>
          <a:noFill/>
        </p:spPr>
        <p:txBody>
          <a:bodyPr wrap="square" rtlCol="0">
            <a:spAutoFit/>
          </a:bodyPr>
          <a:lstStyle/>
          <a:p>
            <a:r>
              <a:rPr lang="en-US" dirty="0" smtClean="0"/>
              <a:t>p</a:t>
            </a:r>
            <a:endParaRPr lang="en-US" dirty="0"/>
          </a:p>
        </p:txBody>
      </p:sp>
      <p:sp>
        <p:nvSpPr>
          <p:cNvPr id="12" name="TextBox 11"/>
          <p:cNvSpPr txBox="1"/>
          <p:nvPr/>
        </p:nvSpPr>
        <p:spPr>
          <a:xfrm>
            <a:off x="2962532" y="5404574"/>
            <a:ext cx="1080120" cy="369332"/>
          </a:xfrm>
          <a:prstGeom prst="rect">
            <a:avLst/>
          </a:prstGeom>
          <a:noFill/>
        </p:spPr>
        <p:txBody>
          <a:bodyPr wrap="square" rtlCol="0">
            <a:spAutoFit/>
          </a:bodyPr>
          <a:lstStyle/>
          <a:p>
            <a:r>
              <a:rPr lang="en-US" dirty="0" smtClean="0"/>
              <a:t>w, r</a:t>
            </a:r>
            <a:endParaRPr lang="en-US" dirty="0"/>
          </a:p>
        </p:txBody>
      </p:sp>
      <p:sp>
        <p:nvSpPr>
          <p:cNvPr id="10" name="TextBox 9"/>
          <p:cNvSpPr txBox="1"/>
          <p:nvPr/>
        </p:nvSpPr>
        <p:spPr>
          <a:xfrm>
            <a:off x="5556575" y="4859868"/>
            <a:ext cx="1175665" cy="369332"/>
          </a:xfrm>
          <a:prstGeom prst="rect">
            <a:avLst/>
          </a:prstGeom>
          <a:solidFill>
            <a:srgbClr val="00B0F0"/>
          </a:solidFill>
        </p:spPr>
        <p:txBody>
          <a:bodyPr wrap="square" rtlCol="0">
            <a:spAutoFit/>
          </a:bodyPr>
          <a:lstStyle/>
          <a:p>
            <a:r>
              <a:rPr lang="en-US" b="1" dirty="0" smtClean="0">
                <a:solidFill>
                  <a:schemeClr val="bg1"/>
                </a:solidFill>
              </a:rPr>
              <a:t>consumer</a:t>
            </a:r>
            <a:endParaRPr lang="en-US" b="1" dirty="0">
              <a:solidFill>
                <a:schemeClr val="bg1"/>
              </a:solidFill>
            </a:endParaRPr>
          </a:p>
        </p:txBody>
      </p:sp>
      <p:sp>
        <p:nvSpPr>
          <p:cNvPr id="14" name="TextBox 13"/>
          <p:cNvSpPr txBox="1"/>
          <p:nvPr/>
        </p:nvSpPr>
        <p:spPr>
          <a:xfrm>
            <a:off x="2931949" y="2966254"/>
            <a:ext cx="1110704" cy="369332"/>
          </a:xfrm>
          <a:prstGeom prst="rect">
            <a:avLst/>
          </a:prstGeom>
          <a:solidFill>
            <a:srgbClr val="92D050"/>
          </a:solidFill>
        </p:spPr>
        <p:txBody>
          <a:bodyPr wrap="square" rtlCol="0">
            <a:spAutoFit/>
          </a:bodyPr>
          <a:lstStyle/>
          <a:p>
            <a:r>
              <a:rPr lang="en-US" b="1" dirty="0">
                <a:solidFill>
                  <a:schemeClr val="bg1"/>
                </a:solidFill>
              </a:rPr>
              <a:t>p</a:t>
            </a:r>
            <a:r>
              <a:rPr lang="en-US" b="1" dirty="0" smtClean="0">
                <a:solidFill>
                  <a:schemeClr val="bg1"/>
                </a:solidFill>
              </a:rPr>
              <a:t>roducer</a:t>
            </a:r>
            <a:endParaRPr lang="en-US" b="1" dirty="0">
              <a:solidFill>
                <a:schemeClr val="bg1"/>
              </a:solidFill>
            </a:endParaRPr>
          </a:p>
        </p:txBody>
      </p:sp>
      <p:sp>
        <p:nvSpPr>
          <p:cNvPr id="11" name="Rectangle 10"/>
          <p:cNvSpPr/>
          <p:nvPr/>
        </p:nvSpPr>
        <p:spPr>
          <a:xfrm>
            <a:off x="1475656" y="1844824"/>
            <a:ext cx="6192688" cy="468052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475655" y="6165304"/>
            <a:ext cx="2011645" cy="369332"/>
          </a:xfrm>
          <a:prstGeom prst="rect">
            <a:avLst/>
          </a:prstGeom>
          <a:noFill/>
        </p:spPr>
        <p:txBody>
          <a:bodyPr wrap="square" rtlCol="0">
            <a:spAutoFit/>
          </a:bodyPr>
          <a:lstStyle/>
          <a:p>
            <a:r>
              <a:rPr lang="en-US" dirty="0" smtClean="0"/>
              <a:t>Socio-economy</a:t>
            </a:r>
            <a:endParaRPr lang="en-US" dirty="0"/>
          </a:p>
        </p:txBody>
      </p:sp>
    </p:spTree>
    <p:extLst>
      <p:ext uri="{BB962C8B-B14F-4D97-AF65-F5344CB8AC3E}">
        <p14:creationId xmlns:p14="http://schemas.microsoft.com/office/powerpoint/2010/main" val="24991843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agents</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3412976"/>
              </a:xfrm>
            </p:spPr>
            <p:txBody>
              <a:bodyPr/>
              <a:lstStyle/>
              <a:p>
                <a:r>
                  <a:rPr lang="en-US" dirty="0" smtClean="0"/>
                  <a:t>but consume </a:t>
                </a:r>
                <a14:m>
                  <m:oMath xmlns:m="http://schemas.openxmlformats.org/officeDocument/2006/math">
                    <m:sSub>
                      <m:sSubPr>
                        <m:ctrlPr>
                          <a:rPr lang="en-US" b="0" i="1" smtClean="0">
                            <a:latin typeface="Cambria Math"/>
                          </a:rPr>
                        </m:ctrlPr>
                      </m:sSubPr>
                      <m:e>
                        <m:r>
                          <a:rPr lang="en-US" b="0" i="1" smtClean="0">
                            <a:latin typeface="Cambria Math"/>
                          </a:rPr>
                          <m:t>𝑐</m:t>
                        </m:r>
                      </m:e>
                      <m:sub>
                        <m:r>
                          <a:rPr lang="en-US" b="0" i="1" smtClean="0">
                            <a:latin typeface="Cambria Math"/>
                          </a:rPr>
                          <m:t>𝑡</m:t>
                        </m:r>
                        <m:r>
                          <a:rPr lang="en-US" b="0" i="1" smtClean="0">
                            <a:latin typeface="Cambria Math"/>
                          </a:rPr>
                          <m:t>+1</m:t>
                        </m:r>
                      </m:sub>
                    </m:sSub>
                  </m:oMath>
                </a14:m>
                <a:r>
                  <a:rPr lang="en-US" dirty="0" smtClean="0"/>
                  <a:t>and pay tax on consumption </a:t>
                </a:r>
                <a14:m>
                  <m:oMath xmlns:m="http://schemas.openxmlformats.org/officeDocument/2006/math">
                    <m:sSub>
                      <m:sSubPr>
                        <m:ctrlPr>
                          <a:rPr lang="en-US" b="0" i="1" smtClean="0">
                            <a:latin typeface="Cambria Math"/>
                          </a:rPr>
                        </m:ctrlPr>
                      </m:sSubPr>
                      <m:e>
                        <m:r>
                          <a:rPr lang="en-US" b="0" i="1" smtClean="0">
                            <a:latin typeface="Cambria Math"/>
                            <a:ea typeface="Cambria Math"/>
                          </a:rPr>
                          <m:t>𝜏</m:t>
                        </m:r>
                        <m:r>
                          <a:rPr lang="en-US" b="0" i="1" smtClean="0">
                            <a:latin typeface="Cambria Math"/>
                          </a:rPr>
                          <m:t>𝑐</m:t>
                        </m:r>
                      </m:e>
                      <m:sub>
                        <m:r>
                          <a:rPr lang="en-US" b="0" i="1" smtClean="0">
                            <a:latin typeface="Cambria Math"/>
                          </a:rPr>
                          <m:t>𝑡</m:t>
                        </m:r>
                        <m:r>
                          <a:rPr lang="en-US" b="0" i="1" smtClean="0">
                            <a:latin typeface="Cambria Math"/>
                          </a:rPr>
                          <m:t>+1</m:t>
                        </m:r>
                      </m:sub>
                    </m:sSub>
                  </m:oMath>
                </a14:m>
                <a:r>
                  <a:rPr lang="en-US" dirty="0" smtClean="0"/>
                  <a:t>for the environment</a:t>
                </a:r>
              </a:p>
              <a:p>
                <a:r>
                  <a:rPr lang="en-US" dirty="0" smtClean="0"/>
                  <a:t>Income from savings when young, </a:t>
                </a:r>
                <a14:m>
                  <m:oMath xmlns:m="http://schemas.openxmlformats.org/officeDocument/2006/math">
                    <m:d>
                      <m:dPr>
                        <m:ctrlPr>
                          <a:rPr lang="en-US" b="0" i="1" smtClean="0">
                            <a:latin typeface="Cambria Math"/>
                          </a:rPr>
                        </m:ctrlPr>
                      </m:dPr>
                      <m:e>
                        <m:r>
                          <a:rPr lang="en-US" b="0" i="1" smtClean="0">
                            <a:latin typeface="Cambria Math"/>
                          </a:rPr>
                          <m:t>1+</m:t>
                        </m:r>
                        <m:sSub>
                          <m:sSubPr>
                            <m:ctrlPr>
                              <a:rPr lang="en-US" b="0" i="1" smtClean="0">
                                <a:latin typeface="Cambria Math"/>
                              </a:rPr>
                            </m:ctrlPr>
                          </m:sSubPr>
                          <m:e>
                            <m:r>
                              <a:rPr lang="en-US" b="0" i="1" smtClean="0">
                                <a:latin typeface="Cambria Math"/>
                              </a:rPr>
                              <m:t>𝑟</m:t>
                            </m:r>
                          </m:e>
                          <m:sub>
                            <m:r>
                              <a:rPr lang="en-US" b="0" i="1" smtClean="0">
                                <a:latin typeface="Cambria Math"/>
                              </a:rPr>
                              <m:t>𝑡</m:t>
                            </m:r>
                            <m:r>
                              <a:rPr lang="en-US" b="0" i="1" smtClean="0">
                                <a:latin typeface="Cambria Math"/>
                              </a:rPr>
                              <m:t>+1</m:t>
                            </m:r>
                          </m:sub>
                        </m:sSub>
                      </m:e>
                    </m:d>
                    <m:sSub>
                      <m:sSubPr>
                        <m:ctrlPr>
                          <a:rPr lang="en-US" b="0" i="1" smtClean="0">
                            <a:latin typeface="Cambria Math"/>
                          </a:rPr>
                        </m:ctrlPr>
                      </m:sSubPr>
                      <m:e>
                        <m:r>
                          <a:rPr lang="en-US" b="0" i="1" smtClean="0">
                            <a:latin typeface="Cambria Math"/>
                          </a:rPr>
                          <m:t>𝑠</m:t>
                        </m:r>
                      </m:e>
                      <m:sub>
                        <m:r>
                          <a:rPr lang="en-US" b="0" i="1" smtClean="0">
                            <a:latin typeface="Cambria Math"/>
                          </a:rPr>
                          <m:t>𝑡</m:t>
                        </m:r>
                      </m:sub>
                    </m:sSub>
                  </m:oMath>
                </a14:m>
                <a:endParaRPr lang="en-US" dirty="0" smtClean="0"/>
              </a:p>
              <a:p>
                <a:r>
                  <a:rPr lang="en-US" dirty="0" smtClean="0"/>
                  <a:t>Give birth to 1 (next generation) ‘young’ agent</a:t>
                </a:r>
              </a:p>
              <a:p>
                <a:r>
                  <a:rPr lang="en-US" dirty="0" smtClean="0"/>
                  <a:t>Her household budget is:</a:t>
                </a:r>
              </a:p>
              <a:p>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3412976"/>
              </a:xfrm>
              <a:blipFill rotWithShape="1">
                <a:blip r:embed="rId2"/>
                <a:stretch>
                  <a:fillRect l="-1630" t="-2147" r="-2148" b="-2862"/>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907704" y="5229200"/>
                <a:ext cx="476758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a:rPr>
                          </m:ctrlPr>
                        </m:sSubPr>
                        <m:e>
                          <m:r>
                            <a:rPr lang="en-US" sz="3200" b="0" i="1" smtClean="0">
                              <a:latin typeface="Cambria Math"/>
                            </a:rPr>
                            <m:t>(1+</m:t>
                          </m:r>
                          <m:r>
                            <a:rPr lang="en-US" sz="3200" b="0" i="1" smtClean="0">
                              <a:latin typeface="Cambria Math"/>
                              <a:ea typeface="Cambria Math"/>
                            </a:rPr>
                            <m:t>𝜏</m:t>
                          </m:r>
                          <m:r>
                            <a:rPr lang="en-US" sz="3200" b="0" i="1" smtClean="0">
                              <a:latin typeface="Cambria Math"/>
                              <a:ea typeface="Cambria Math"/>
                            </a:rPr>
                            <m:t>)</m:t>
                          </m:r>
                          <m:r>
                            <a:rPr lang="en-US" sz="3200" b="0" i="1" smtClean="0">
                              <a:latin typeface="Cambria Math"/>
                            </a:rPr>
                            <m:t>𝑐</m:t>
                          </m:r>
                        </m:e>
                        <m:sub>
                          <m:r>
                            <a:rPr lang="en-US" sz="3200" b="0" i="1" smtClean="0">
                              <a:latin typeface="Cambria Math"/>
                            </a:rPr>
                            <m:t>𝑡</m:t>
                          </m:r>
                          <m:r>
                            <a:rPr lang="en-US" sz="3200" b="0" i="1" smtClean="0">
                              <a:latin typeface="Cambria Math"/>
                            </a:rPr>
                            <m:t>+1</m:t>
                          </m:r>
                        </m:sub>
                      </m:sSub>
                      <m:r>
                        <a:rPr lang="en-US" sz="3200" b="0" i="1" smtClean="0">
                          <a:latin typeface="Cambria Math"/>
                        </a:rPr>
                        <m:t>=</m:t>
                      </m:r>
                      <m:d>
                        <m:dPr>
                          <m:ctrlPr>
                            <a:rPr lang="en-US" sz="3200" b="0" i="1" smtClean="0">
                              <a:latin typeface="Cambria Math"/>
                            </a:rPr>
                          </m:ctrlPr>
                        </m:dPr>
                        <m:e>
                          <m:r>
                            <a:rPr lang="en-US" sz="3200" b="0" i="1" smtClean="0">
                              <a:latin typeface="Cambria Math"/>
                            </a:rPr>
                            <m:t>1+</m:t>
                          </m:r>
                          <m:sSub>
                            <m:sSubPr>
                              <m:ctrlPr>
                                <a:rPr lang="en-US" sz="3200" b="0" i="1" smtClean="0">
                                  <a:latin typeface="Cambria Math"/>
                                </a:rPr>
                              </m:ctrlPr>
                            </m:sSubPr>
                            <m:e>
                              <m:r>
                                <a:rPr lang="en-US" sz="3200" b="0" i="1" smtClean="0">
                                  <a:latin typeface="Cambria Math"/>
                                </a:rPr>
                                <m:t>𝑟</m:t>
                              </m:r>
                            </m:e>
                            <m:sub>
                              <m:r>
                                <a:rPr lang="en-US" sz="3200" b="0" i="1" smtClean="0">
                                  <a:latin typeface="Cambria Math"/>
                                </a:rPr>
                                <m:t>𝑡</m:t>
                              </m:r>
                              <m:r>
                                <a:rPr lang="en-US" sz="3200" b="0" i="1" smtClean="0">
                                  <a:latin typeface="Cambria Math"/>
                                </a:rPr>
                                <m:t>+1</m:t>
                              </m:r>
                            </m:sub>
                          </m:sSub>
                        </m:e>
                      </m:d>
                      <m:sSub>
                        <m:sSubPr>
                          <m:ctrlPr>
                            <a:rPr lang="en-US" sz="3200" b="0" i="1" smtClean="0">
                              <a:latin typeface="Cambria Math"/>
                            </a:rPr>
                          </m:ctrlPr>
                        </m:sSubPr>
                        <m:e>
                          <m:r>
                            <a:rPr lang="en-US" sz="3200" b="0" i="1" smtClean="0">
                              <a:latin typeface="Cambria Math"/>
                            </a:rPr>
                            <m:t>𝑠</m:t>
                          </m:r>
                        </m:e>
                        <m:sub>
                          <m:r>
                            <a:rPr lang="en-US" sz="3200" b="0" i="1" smtClean="0">
                              <a:latin typeface="Cambria Math"/>
                            </a:rPr>
                            <m:t>𝑡</m:t>
                          </m:r>
                        </m:sub>
                      </m:sSub>
                    </m:oMath>
                  </m:oMathPara>
                </a14:m>
                <a:endParaRPr lang="nl-NL"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1907704" y="5229200"/>
                <a:ext cx="4767587" cy="584775"/>
              </a:xfrm>
              <a:prstGeom prst="rect">
                <a:avLst/>
              </a:prstGeom>
              <a:blipFill rotWithShape="1">
                <a:blip r:embed="rId3"/>
                <a:stretch>
                  <a:fillRect/>
                </a:stretch>
              </a:blipFill>
            </p:spPr>
            <p:txBody>
              <a:bodyPr/>
              <a:lstStyle/>
              <a:p>
                <a:r>
                  <a:rPr lang="nl-NL">
                    <a:noFill/>
                  </a:rPr>
                  <a:t> </a:t>
                </a:r>
              </a:p>
            </p:txBody>
          </p:sp>
        </mc:Fallback>
      </mc:AlternateContent>
      <p:sp>
        <p:nvSpPr>
          <p:cNvPr id="5" name="Slide Number Placeholder 4"/>
          <p:cNvSpPr>
            <a:spLocks noGrp="1"/>
          </p:cNvSpPr>
          <p:nvPr>
            <p:ph type="sldNum" sz="quarter" idx="12"/>
          </p:nvPr>
        </p:nvSpPr>
        <p:spPr/>
        <p:txBody>
          <a:bodyPr/>
          <a:lstStyle/>
          <a:p>
            <a:fld id="{96E05B36-BBC8-49B2-8E44-E3D025E32FF0}" type="slidenum">
              <a:rPr lang="nl-NL" smtClean="0"/>
              <a:t>20</a:t>
            </a:fld>
            <a:endParaRPr lang="nl-NL"/>
          </a:p>
        </p:txBody>
      </p:sp>
    </p:spTree>
    <p:extLst>
      <p:ext uri="{BB962C8B-B14F-4D97-AF65-F5344CB8AC3E}">
        <p14:creationId xmlns:p14="http://schemas.microsoft.com/office/powerpoint/2010/main" val="23221429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quality</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smtClean="0"/>
                  <a:t>Environmental quality </a:t>
                </a:r>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𝑡</m:t>
                        </m:r>
                      </m:sub>
                    </m:sSub>
                  </m:oMath>
                </a14:m>
                <a:r>
                  <a:rPr lang="nl-NL" dirty="0" smtClean="0"/>
                  <a:t> is a </a:t>
                </a:r>
                <a:r>
                  <a:rPr lang="nl-NL" dirty="0" err="1" smtClean="0"/>
                  <a:t>representative</a:t>
                </a:r>
                <a:r>
                  <a:rPr lang="nl-NL" dirty="0" smtClean="0"/>
                  <a:t> indicator of </a:t>
                </a:r>
                <a:r>
                  <a:rPr lang="nl-NL" dirty="0" err="1" smtClean="0"/>
                  <a:t>quality</a:t>
                </a:r>
                <a:endParaRPr lang="nl-NL" dirty="0" smtClean="0"/>
              </a:p>
              <a:p>
                <a:r>
                  <a:rPr lang="en-US" dirty="0" smtClean="0"/>
                  <a:t>It degrades on its own, due to anthropogenic factors not considered by the model, at a rate b.</a:t>
                </a:r>
              </a:p>
              <a:p>
                <a:r>
                  <a:rPr lang="en-US" dirty="0" smtClean="0"/>
                  <a:t>Agents consumption, </a:t>
                </a:r>
                <a14:m>
                  <m:oMath xmlns:m="http://schemas.openxmlformats.org/officeDocument/2006/math">
                    <m:sSub>
                      <m:sSubPr>
                        <m:ctrlPr>
                          <a:rPr lang="en-US" b="0" i="1" smtClean="0">
                            <a:latin typeface="Cambria Math"/>
                          </a:rPr>
                        </m:ctrlPr>
                      </m:sSubPr>
                      <m:e>
                        <m:r>
                          <a:rPr lang="en-US" b="0" i="1" smtClean="0">
                            <a:latin typeface="Cambria Math"/>
                          </a:rPr>
                          <m:t>𝑐</m:t>
                        </m:r>
                      </m:e>
                      <m:sub>
                        <m:r>
                          <a:rPr lang="en-US" b="0" i="1" smtClean="0">
                            <a:latin typeface="Cambria Math"/>
                          </a:rPr>
                          <m:t>𝑡</m:t>
                        </m:r>
                      </m:sub>
                    </m:sSub>
                  </m:oMath>
                </a14:m>
                <a:r>
                  <a:rPr lang="en-US" dirty="0" smtClean="0"/>
                  <a:t>, degrades environment by factor </a:t>
                </a:r>
                <a14:m>
                  <m:oMath xmlns:m="http://schemas.openxmlformats.org/officeDocument/2006/math">
                    <m:r>
                      <a:rPr lang="en-US" i="1" smtClean="0">
                        <a:latin typeface="Cambria Math"/>
                        <a:ea typeface="Cambria Math"/>
                      </a:rPr>
                      <m:t>𝛽</m:t>
                    </m:r>
                  </m:oMath>
                </a14:m>
                <a:endParaRPr lang="en-US" dirty="0" smtClean="0"/>
              </a:p>
              <a:p>
                <a:r>
                  <a:rPr lang="en-US" dirty="0" smtClean="0"/>
                  <a:t>Investment in the environment, either directly by agents through</a:t>
                </a:r>
                <a:r>
                  <a:rPr lang="en-US" b="0" dirty="0" smtClean="0"/>
                  <a:t> </a:t>
                </a:r>
                <a14:m>
                  <m:oMath xmlns:m="http://schemas.openxmlformats.org/officeDocument/2006/math">
                    <m:sSub>
                      <m:sSubPr>
                        <m:ctrlPr>
                          <a:rPr lang="en-US" b="0" i="1" smtClean="0">
                            <a:latin typeface="Cambria Math"/>
                          </a:rPr>
                        </m:ctrlPr>
                      </m:sSubPr>
                      <m:e>
                        <m:r>
                          <a:rPr lang="en-US" b="0" i="1" smtClean="0">
                            <a:latin typeface="Cambria Math"/>
                          </a:rPr>
                          <m:t>𝑚</m:t>
                        </m:r>
                      </m:e>
                      <m:sub>
                        <m:r>
                          <a:rPr lang="en-US" b="0" i="1" smtClean="0">
                            <a:latin typeface="Cambria Math"/>
                          </a:rPr>
                          <m:t>𝑡</m:t>
                        </m:r>
                      </m:sub>
                    </m:sSub>
                  </m:oMath>
                </a14:m>
                <a:r>
                  <a:rPr lang="en-US" dirty="0" smtClean="0"/>
                  <a:t> or indirectly through taxation</a:t>
                </a:r>
                <a:r>
                  <a:rPr lang="en-US" b="0" dirty="0" smtClean="0"/>
                  <a:t> </a:t>
                </a:r>
                <a14:m>
                  <m:oMath xmlns:m="http://schemas.openxmlformats.org/officeDocument/2006/math">
                    <m:sSub>
                      <m:sSubPr>
                        <m:ctrlPr>
                          <a:rPr lang="en-US" b="0" i="1" smtClean="0">
                            <a:latin typeface="Cambria Math"/>
                          </a:rPr>
                        </m:ctrlPr>
                      </m:sSubPr>
                      <m:e>
                        <m:r>
                          <a:rPr lang="en-US" b="0" i="1" smtClean="0">
                            <a:latin typeface="Cambria Math"/>
                            <a:ea typeface="Cambria Math"/>
                          </a:rPr>
                          <m:t>𝜏</m:t>
                        </m:r>
                        <m:r>
                          <a:rPr lang="en-US" b="0" i="1" smtClean="0">
                            <a:latin typeface="Cambria Math"/>
                          </a:rPr>
                          <m:t>𝑐</m:t>
                        </m:r>
                      </m:e>
                      <m:sub>
                        <m:r>
                          <a:rPr lang="en-US" b="0" i="1" smtClean="0">
                            <a:latin typeface="Cambria Math"/>
                          </a:rPr>
                          <m:t>𝑡</m:t>
                        </m:r>
                        <m:r>
                          <a:rPr lang="en-US" b="0" i="1" smtClean="0">
                            <a:latin typeface="Cambria Math"/>
                          </a:rPr>
                          <m:t>+1</m:t>
                        </m:r>
                      </m:sub>
                    </m:sSub>
                  </m:oMath>
                </a14:m>
                <a:r>
                  <a:rPr lang="en-US" dirty="0" smtClean="0"/>
                  <a:t>, improves it by a factor </a:t>
                </a:r>
                <a14:m>
                  <m:oMath xmlns:m="http://schemas.openxmlformats.org/officeDocument/2006/math">
                    <m:r>
                      <a:rPr lang="en-US" i="1" smtClean="0">
                        <a:latin typeface="Cambria Math"/>
                        <a:ea typeface="Cambria Math"/>
                      </a:rPr>
                      <m:t>𝛾</m:t>
                    </m:r>
                  </m:oMath>
                </a14:m>
                <a:r>
                  <a:rPr lang="en-US" dirty="0" smtClean="0"/>
                  <a:t>.    </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481" t="-1617" r="-1259" b="-3235"/>
                </a:stretch>
              </a:blipFill>
            </p:spPr>
            <p:txBody>
              <a:bodyPr/>
              <a:lstStyle/>
              <a:p>
                <a:r>
                  <a:rPr lang="nl-NL">
                    <a:noFill/>
                  </a:rPr>
                  <a:t> </a:t>
                </a:r>
              </a:p>
            </p:txBody>
          </p:sp>
        </mc:Fallback>
      </mc:AlternateContent>
      <p:sp>
        <p:nvSpPr>
          <p:cNvPr id="4" name="Slide Number Placeholder 3"/>
          <p:cNvSpPr>
            <a:spLocks noGrp="1"/>
          </p:cNvSpPr>
          <p:nvPr>
            <p:ph type="sldNum" sz="quarter" idx="12"/>
          </p:nvPr>
        </p:nvSpPr>
        <p:spPr/>
        <p:txBody>
          <a:bodyPr/>
          <a:lstStyle/>
          <a:p>
            <a:fld id="{96E05B36-BBC8-49B2-8E44-E3D025E32FF0}" type="slidenum">
              <a:rPr lang="nl-NL" smtClean="0"/>
              <a:t>21</a:t>
            </a:fld>
            <a:endParaRPr lang="nl-NL"/>
          </a:p>
        </p:txBody>
      </p:sp>
    </p:spTree>
    <p:extLst>
      <p:ext uri="{BB962C8B-B14F-4D97-AF65-F5344CB8AC3E}">
        <p14:creationId xmlns:p14="http://schemas.microsoft.com/office/powerpoint/2010/main" val="36733599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environmental </a:t>
            </a:r>
            <a:r>
              <a:rPr lang="en-US" dirty="0"/>
              <a:t>q</a:t>
            </a:r>
            <a:r>
              <a:rPr lang="en-US" dirty="0" smtClean="0"/>
              <a:t>uality </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2852937"/>
                <a:ext cx="8229600" cy="79208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𝑡</m:t>
                          </m:r>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(1−</m:t>
                          </m:r>
                          <m:r>
                            <a:rPr lang="en-US" b="0" i="1" smtClean="0">
                              <a:latin typeface="Cambria Math"/>
                            </a:rPr>
                            <m:t>𝑏</m:t>
                          </m:r>
                          <m:r>
                            <a:rPr lang="en-US" b="0" i="1" smtClean="0">
                              <a:latin typeface="Cambria Math"/>
                            </a:rPr>
                            <m:t>)</m:t>
                          </m:r>
                          <m:r>
                            <a:rPr lang="en-US" b="0" i="1" smtClean="0">
                              <a:latin typeface="Cambria Math"/>
                            </a:rPr>
                            <m:t>𝐸</m:t>
                          </m:r>
                        </m:e>
                        <m:sub>
                          <m:r>
                            <a:rPr lang="en-US" b="0" i="1" smtClean="0">
                              <a:latin typeface="Cambria Math"/>
                            </a:rPr>
                            <m:t>𝑡</m:t>
                          </m:r>
                        </m:sub>
                      </m:sSub>
                      <m:r>
                        <a:rPr lang="en-US" b="0" i="1" smtClean="0">
                          <a:latin typeface="Cambria Math"/>
                        </a:rPr>
                        <m:t>−</m:t>
                      </m:r>
                      <m:r>
                        <a:rPr lang="en-US" b="0" i="1" smtClean="0">
                          <a:latin typeface="Cambria Math"/>
                          <a:ea typeface="Cambria Math"/>
                        </a:rPr>
                        <m:t>𝛽</m:t>
                      </m:r>
                      <m:sSub>
                        <m:sSubPr>
                          <m:ctrlPr>
                            <a:rPr lang="en-US" b="0" i="1" smtClean="0">
                              <a:latin typeface="Cambria Math"/>
                              <a:ea typeface="Cambria Math"/>
                            </a:rPr>
                          </m:ctrlPr>
                        </m:sSubPr>
                        <m:e>
                          <m:r>
                            <a:rPr lang="en-US" b="0" i="1" smtClean="0">
                              <a:latin typeface="Cambria Math"/>
                              <a:ea typeface="Cambria Math"/>
                            </a:rPr>
                            <m:t>𝑐</m:t>
                          </m:r>
                        </m:e>
                        <m:sub>
                          <m:r>
                            <a:rPr lang="en-US" b="0" i="1" smtClean="0">
                              <a:latin typeface="Cambria Math"/>
                              <a:ea typeface="Cambria Math"/>
                            </a:rPr>
                            <m:t>𝑡</m:t>
                          </m:r>
                        </m:sub>
                      </m:sSub>
                      <m:r>
                        <a:rPr lang="en-US" b="0" i="1" smtClean="0">
                          <a:latin typeface="Cambria Math"/>
                          <a:ea typeface="Cambria Math"/>
                        </a:rPr>
                        <m:t>+</m:t>
                      </m:r>
                      <m:r>
                        <a:rPr lang="en-US" b="0" i="1" smtClean="0">
                          <a:latin typeface="Cambria Math"/>
                          <a:ea typeface="Cambria Math"/>
                        </a:rPr>
                        <m:t>𝛾</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𝑚</m:t>
                          </m:r>
                        </m:e>
                        <m:sub>
                          <m:r>
                            <a:rPr lang="en-US" b="0" i="1" smtClean="0">
                              <a:latin typeface="Cambria Math"/>
                              <a:ea typeface="Cambria Math"/>
                            </a:rPr>
                            <m:t>𝑡</m:t>
                          </m:r>
                        </m:sub>
                      </m:sSub>
                      <m:r>
                        <a:rPr lang="en-US" b="0" i="1" smtClean="0">
                          <a:latin typeface="Cambria Math"/>
                          <a:ea typeface="Cambria Math"/>
                        </a:rPr>
                        <m:t>+</m:t>
                      </m:r>
                      <m:sSub>
                        <m:sSubPr>
                          <m:ctrlPr>
                            <a:rPr lang="en-US" b="0" i="1" smtClean="0">
                              <a:latin typeface="Cambria Math"/>
                            </a:rPr>
                          </m:ctrlPr>
                        </m:sSubPr>
                        <m:e>
                          <m:r>
                            <a:rPr lang="en-US" b="0" i="1" smtClean="0">
                              <a:latin typeface="Cambria Math"/>
                              <a:ea typeface="Cambria Math"/>
                            </a:rPr>
                            <m:t>𝜏</m:t>
                          </m:r>
                          <m:r>
                            <a:rPr lang="en-US" b="0" i="1" smtClean="0">
                              <a:latin typeface="Cambria Math"/>
                            </a:rPr>
                            <m:t>𝑐</m:t>
                          </m:r>
                        </m:e>
                        <m:sub>
                          <m:r>
                            <a:rPr lang="en-US" b="0" i="1" smtClean="0">
                              <a:latin typeface="Cambria Math"/>
                            </a:rPr>
                            <m:t>𝑡</m:t>
                          </m:r>
                        </m:sub>
                      </m:sSub>
                      <m:r>
                        <a:rPr lang="en-US" b="0" i="1" smtClean="0">
                          <a:latin typeface="Cambria Math"/>
                          <a:ea typeface="Cambria Math"/>
                        </a:rPr>
                        <m:t>)</m:t>
                      </m:r>
                    </m:oMath>
                  </m:oMathPara>
                </a14:m>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2852937"/>
                <a:ext cx="8229600" cy="792088"/>
              </a:xfrm>
              <a:blipFill rotWithShape="1">
                <a:blip r:embed="rId2"/>
                <a:stretch>
                  <a:fillRect/>
                </a:stretch>
              </a:blipFill>
            </p:spPr>
            <p:txBody>
              <a:bodyPr/>
              <a:lstStyle/>
              <a:p>
                <a:r>
                  <a:rPr lang="nl-NL">
                    <a:noFill/>
                  </a:rPr>
                  <a:t> </a:t>
                </a:r>
              </a:p>
            </p:txBody>
          </p:sp>
        </mc:Fallback>
      </mc:AlternateContent>
      <p:sp>
        <p:nvSpPr>
          <p:cNvPr id="4" name="Slide Number Placeholder 3"/>
          <p:cNvSpPr>
            <a:spLocks noGrp="1"/>
          </p:cNvSpPr>
          <p:nvPr>
            <p:ph type="sldNum" sz="quarter" idx="12"/>
          </p:nvPr>
        </p:nvSpPr>
        <p:spPr/>
        <p:txBody>
          <a:bodyPr/>
          <a:lstStyle/>
          <a:p>
            <a:fld id="{96E05B36-BBC8-49B2-8E44-E3D025E32FF0}" type="slidenum">
              <a:rPr lang="nl-NL" smtClean="0"/>
              <a:t>22</a:t>
            </a:fld>
            <a:endParaRPr lang="nl-NL"/>
          </a:p>
        </p:txBody>
      </p:sp>
    </p:spTree>
    <p:extLst>
      <p:ext uri="{BB962C8B-B14F-4D97-AF65-F5344CB8AC3E}">
        <p14:creationId xmlns:p14="http://schemas.microsoft.com/office/powerpoint/2010/main" val="25138200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agents prefer consumption to the environment?</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3196952"/>
              </a:xfrm>
            </p:spPr>
            <p:txBody>
              <a:bodyPr>
                <a:normAutofit fontScale="92500" lnSpcReduction="20000"/>
              </a:bodyPr>
              <a:lstStyle/>
              <a:p>
                <a:r>
                  <a:rPr lang="en-US" dirty="0" smtClean="0"/>
                  <a:t>Agents form habit of environment quality measured by </a:t>
                </a:r>
                <a14:m>
                  <m:oMath xmlns:m="http://schemas.openxmlformats.org/officeDocument/2006/math">
                    <m:r>
                      <a:rPr lang="en-US" b="0" i="1" smtClean="0">
                        <a:latin typeface="Cambria Math"/>
                      </a:rPr>
                      <m:t>0</m:t>
                    </m:r>
                    <m:r>
                      <a:rPr lang="en-US" b="0" i="1" smtClean="0">
                        <a:latin typeface="Cambria Math"/>
                        <a:ea typeface="Cambria Math"/>
                      </a:rPr>
                      <m:t>≤</m:t>
                    </m:r>
                    <m:r>
                      <a:rPr lang="el-GR" i="1">
                        <a:latin typeface="Cambria Math"/>
                        <a:ea typeface="Cambria Math"/>
                      </a:rPr>
                      <m:t>𝜙</m:t>
                    </m:r>
                    <m:r>
                      <a:rPr lang="en-US" b="0" i="1" smtClean="0">
                        <a:latin typeface="Cambria Math"/>
                        <a:ea typeface="Cambria Math"/>
                      </a:rPr>
                      <m:t>&lt;1.</m:t>
                    </m:r>
                  </m:oMath>
                </a14:m>
                <a:endParaRPr lang="en-US" b="0" dirty="0" smtClean="0">
                  <a:ea typeface="Cambria Math"/>
                </a:endParaRPr>
              </a:p>
              <a:p>
                <a:pPr lvl="1"/>
                <a:r>
                  <a:rPr lang="en-US" dirty="0" smtClean="0">
                    <a:ea typeface="Cambria Math"/>
                  </a:rPr>
                  <a:t>Agents preference for environment is relative to past quality</a:t>
                </a:r>
                <a:endParaRPr lang="en-US" b="0" dirty="0" smtClean="0">
                  <a:ea typeface="Cambria Math"/>
                </a:endParaRPr>
              </a:p>
              <a:p>
                <a14:m>
                  <m:oMath xmlns:m="http://schemas.openxmlformats.org/officeDocument/2006/math">
                    <m:r>
                      <a:rPr lang="nl-NL" i="1" smtClean="0">
                        <a:latin typeface="Cambria Math"/>
                        <a:ea typeface="Cambria Math"/>
                      </a:rPr>
                      <m:t>𝜂</m:t>
                    </m:r>
                    <m:r>
                      <a:rPr lang="en-US" b="0" i="1" smtClean="0">
                        <a:latin typeface="Cambria Math"/>
                        <a:ea typeface="Cambria Math"/>
                      </a:rPr>
                      <m:t>&gt;0</m:t>
                    </m:r>
                  </m:oMath>
                </a14:m>
                <a:r>
                  <a:rPr lang="nl-NL" dirty="0" smtClean="0"/>
                  <a:t> </a:t>
                </a:r>
                <a:r>
                  <a:rPr lang="nl-NL" dirty="0" err="1" smtClean="0"/>
                  <a:t>measures</a:t>
                </a:r>
                <a:r>
                  <a:rPr lang="nl-NL" dirty="0" smtClean="0"/>
                  <a:t> </a:t>
                </a:r>
                <a:r>
                  <a:rPr lang="nl-NL" dirty="0" err="1" smtClean="0"/>
                  <a:t>their</a:t>
                </a:r>
                <a:r>
                  <a:rPr lang="nl-NL" dirty="0" smtClean="0"/>
                  <a:t> </a:t>
                </a:r>
                <a:r>
                  <a:rPr lang="nl-NL" dirty="0" err="1" smtClean="0"/>
                  <a:t>preference</a:t>
                </a:r>
                <a:r>
                  <a:rPr lang="nl-NL" dirty="0" smtClean="0"/>
                  <a:t> </a:t>
                </a:r>
                <a:r>
                  <a:rPr lang="nl-NL" dirty="0" err="1" smtClean="0"/>
                  <a:t>towards</a:t>
                </a:r>
                <a:r>
                  <a:rPr lang="nl-NL" dirty="0" smtClean="0"/>
                  <a:t> </a:t>
                </a:r>
                <a:r>
                  <a:rPr lang="nl-NL" dirty="0" err="1" smtClean="0"/>
                  <a:t>environmental</a:t>
                </a:r>
                <a:r>
                  <a:rPr lang="nl-NL" dirty="0" smtClean="0"/>
                  <a:t> </a:t>
                </a:r>
                <a:r>
                  <a:rPr lang="nl-NL" dirty="0" err="1" smtClean="0"/>
                  <a:t>quality</a:t>
                </a:r>
                <a:r>
                  <a:rPr lang="nl-NL" dirty="0" smtClean="0"/>
                  <a:t>.</a:t>
                </a:r>
              </a:p>
              <a:p>
                <a:r>
                  <a:rPr lang="en-US" dirty="0" smtClean="0"/>
                  <a:t>Their preference structure is defined by the following utility function</a:t>
                </a:r>
              </a:p>
              <a:p>
                <a:pPr marL="0" indent="0">
                  <a:buNone/>
                </a:pP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3196952"/>
              </a:xfrm>
              <a:blipFill rotWithShape="1">
                <a:blip r:embed="rId2"/>
                <a:stretch>
                  <a:fillRect l="-1481" t="-4962" b="-5725"/>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67544" y="5096765"/>
                <a:ext cx="851034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𝑈</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a:rPr>
                                <m:t>𝑐</m:t>
                              </m:r>
                            </m:e>
                            <m:sub>
                              <m:r>
                                <a:rPr lang="en-US" sz="3200" b="0" i="1" smtClean="0">
                                  <a:latin typeface="Cambria Math"/>
                                </a:rPr>
                                <m:t>𝑡</m:t>
                              </m:r>
                              <m:r>
                                <a:rPr lang="en-US" sz="3200" b="0" i="1" smtClean="0">
                                  <a:latin typeface="Cambria Math"/>
                                </a:rPr>
                                <m:t>+1</m:t>
                              </m:r>
                            </m:sub>
                          </m:sSub>
                          <m:r>
                            <a:rPr lang="en-US" sz="3200" b="0" i="1" smtClean="0">
                              <a:latin typeface="Cambria Math"/>
                            </a:rPr>
                            <m:t>,</m:t>
                          </m:r>
                          <m:sSub>
                            <m:sSubPr>
                              <m:ctrlPr>
                                <a:rPr lang="en-US" sz="3200" b="0" i="1" smtClean="0">
                                  <a:latin typeface="Cambria Math"/>
                                </a:rPr>
                              </m:ctrlPr>
                            </m:sSubPr>
                            <m:e>
                              <m:r>
                                <a:rPr lang="en-US" sz="3200" b="0" i="1" smtClean="0">
                                  <a:latin typeface="Cambria Math"/>
                                </a:rPr>
                                <m:t>𝐸</m:t>
                              </m:r>
                            </m:e>
                            <m:sub>
                              <m:r>
                                <a:rPr lang="en-US" sz="3200" b="0" i="1" smtClean="0">
                                  <a:latin typeface="Cambria Math"/>
                                </a:rPr>
                                <m:t>𝑡</m:t>
                              </m:r>
                              <m:r>
                                <a:rPr lang="en-US" sz="3200" b="0" i="1" smtClean="0">
                                  <a:latin typeface="Cambria Math"/>
                                </a:rPr>
                                <m:t>+1</m:t>
                              </m:r>
                            </m:sub>
                          </m:sSub>
                          <m:r>
                            <a:rPr lang="en-US" sz="3200" b="0" i="1" smtClean="0">
                              <a:latin typeface="Cambria Math"/>
                            </a:rPr>
                            <m:t>,</m:t>
                          </m:r>
                          <m:sSub>
                            <m:sSubPr>
                              <m:ctrlPr>
                                <a:rPr lang="en-US" sz="3200" b="0" i="1" smtClean="0">
                                  <a:latin typeface="Cambria Math"/>
                                </a:rPr>
                              </m:ctrlPr>
                            </m:sSubPr>
                            <m:e>
                              <m:r>
                                <a:rPr lang="en-US" sz="3200" b="0" i="1" smtClean="0">
                                  <a:latin typeface="Cambria Math"/>
                                </a:rPr>
                                <m:t>𝐸</m:t>
                              </m:r>
                            </m:e>
                            <m:sub>
                              <m:r>
                                <a:rPr lang="en-US" sz="3200" b="0" i="1" smtClean="0">
                                  <a:latin typeface="Cambria Math"/>
                                </a:rPr>
                                <m:t>𝑡</m:t>
                              </m:r>
                            </m:sub>
                          </m:sSub>
                        </m:e>
                      </m:d>
                      <m:r>
                        <a:rPr lang="en-US" sz="3200" b="0" i="1" smtClean="0">
                          <a:latin typeface="Cambria Math"/>
                        </a:rPr>
                        <m:t>=</m:t>
                      </m:r>
                      <m:r>
                        <a:rPr lang="en-US" sz="3200" b="0" i="1" smtClean="0">
                          <a:latin typeface="Cambria Math"/>
                        </a:rPr>
                        <m:t>𝑙𝑜𝑔</m:t>
                      </m:r>
                      <m:sSub>
                        <m:sSubPr>
                          <m:ctrlPr>
                            <a:rPr lang="en-US" sz="3200" b="0" i="1" smtClean="0">
                              <a:latin typeface="Cambria Math"/>
                            </a:rPr>
                          </m:ctrlPr>
                        </m:sSubPr>
                        <m:e>
                          <m:r>
                            <a:rPr lang="en-US" sz="3200" b="0" i="1" smtClean="0">
                              <a:latin typeface="Cambria Math"/>
                            </a:rPr>
                            <m:t>𝑐</m:t>
                          </m:r>
                        </m:e>
                        <m:sub>
                          <m:r>
                            <a:rPr lang="en-US" sz="3200" b="0" i="1" smtClean="0">
                              <a:latin typeface="Cambria Math"/>
                            </a:rPr>
                            <m:t>𝑡</m:t>
                          </m:r>
                          <m:r>
                            <a:rPr lang="en-US" sz="3200" b="0" i="1" smtClean="0">
                              <a:latin typeface="Cambria Math"/>
                            </a:rPr>
                            <m:t>+1</m:t>
                          </m:r>
                        </m:sub>
                      </m:sSub>
                      <m:r>
                        <a:rPr lang="en-US" sz="3200" b="0" i="1" smtClean="0">
                          <a:latin typeface="Cambria Math"/>
                        </a:rPr>
                        <m:t>+</m:t>
                      </m:r>
                      <m:r>
                        <a:rPr lang="en-US" sz="3200" b="0" i="1" smtClean="0">
                          <a:latin typeface="Cambria Math"/>
                          <a:ea typeface="Cambria Math"/>
                        </a:rPr>
                        <m:t>𝜂</m:t>
                      </m:r>
                      <m:r>
                        <m:rPr>
                          <m:sty m:val="p"/>
                        </m:rPr>
                        <a:rPr lang="en-US" sz="3200" b="0" i="0" smtClean="0">
                          <a:latin typeface="Cambria Math"/>
                          <a:ea typeface="Cambria Math"/>
                        </a:rPr>
                        <m:t>log</m:t>
                      </m:r>
                      <m:r>
                        <a:rPr lang="en-US" sz="3200" b="0" i="1" smtClean="0">
                          <a:latin typeface="Cambria Math"/>
                          <a:ea typeface="Cambria Math"/>
                        </a:rPr>
                        <m:t>⁡(</m:t>
                      </m:r>
                      <m:sSub>
                        <m:sSubPr>
                          <m:ctrlPr>
                            <a:rPr lang="en-US" sz="3200" b="0" i="1" smtClean="0">
                              <a:latin typeface="Cambria Math"/>
                            </a:rPr>
                          </m:ctrlPr>
                        </m:sSubPr>
                        <m:e>
                          <m:r>
                            <a:rPr lang="en-US" sz="3200" b="0" i="1" smtClean="0">
                              <a:latin typeface="Cambria Math"/>
                            </a:rPr>
                            <m:t>𝐸</m:t>
                          </m:r>
                        </m:e>
                        <m:sub>
                          <m:r>
                            <a:rPr lang="en-US" sz="3200" b="0" i="1" smtClean="0">
                              <a:latin typeface="Cambria Math"/>
                            </a:rPr>
                            <m:t>𝑡</m:t>
                          </m:r>
                          <m:r>
                            <a:rPr lang="en-US" sz="3200" b="0" i="1" smtClean="0">
                              <a:latin typeface="Cambria Math"/>
                            </a:rPr>
                            <m:t>+1</m:t>
                          </m:r>
                        </m:sub>
                      </m:sSub>
                      <m:r>
                        <a:rPr lang="en-US" sz="3200" b="0" i="1" smtClean="0">
                          <a:latin typeface="Cambria Math"/>
                        </a:rPr>
                        <m:t>−</m:t>
                      </m:r>
                      <m:r>
                        <a:rPr lang="el-GR" sz="3200" i="1" smtClean="0">
                          <a:latin typeface="Cambria Math"/>
                          <a:ea typeface="Cambria Math"/>
                        </a:rPr>
                        <m:t>𝜙</m:t>
                      </m:r>
                      <m:sSub>
                        <m:sSubPr>
                          <m:ctrlPr>
                            <a:rPr lang="en-US" sz="3200" b="0" i="1" smtClean="0">
                              <a:latin typeface="Cambria Math"/>
                            </a:rPr>
                          </m:ctrlPr>
                        </m:sSubPr>
                        <m:e>
                          <m:r>
                            <a:rPr lang="en-US" sz="3200" b="0" i="1" smtClean="0">
                              <a:latin typeface="Cambria Math"/>
                            </a:rPr>
                            <m:t>𝐸</m:t>
                          </m:r>
                        </m:e>
                        <m:sub>
                          <m:r>
                            <a:rPr lang="en-US" sz="3200" b="0" i="1" smtClean="0">
                              <a:latin typeface="Cambria Math"/>
                            </a:rPr>
                            <m:t>𝑡</m:t>
                          </m:r>
                        </m:sub>
                      </m:sSub>
                      <m:r>
                        <a:rPr lang="en-US" sz="3200" b="0" i="1" smtClean="0">
                          <a:latin typeface="Cambria Math"/>
                          <a:ea typeface="Cambria Math"/>
                        </a:rPr>
                        <m:t>)</m:t>
                      </m:r>
                    </m:oMath>
                  </m:oMathPara>
                </a14:m>
                <a:endParaRPr lang="nl-NL"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467544" y="5096765"/>
                <a:ext cx="8510343" cy="584775"/>
              </a:xfrm>
              <a:prstGeom prst="rect">
                <a:avLst/>
              </a:prstGeom>
              <a:blipFill rotWithShape="1">
                <a:blip r:embed="rId3"/>
                <a:stretch>
                  <a:fillRect/>
                </a:stretch>
              </a:blipFill>
            </p:spPr>
            <p:txBody>
              <a:bodyPr/>
              <a:lstStyle/>
              <a:p>
                <a:r>
                  <a:rPr lang="nl-NL">
                    <a:noFill/>
                  </a:rPr>
                  <a:t> </a:t>
                </a:r>
              </a:p>
            </p:txBody>
          </p:sp>
        </mc:Fallback>
      </mc:AlternateContent>
      <p:sp>
        <p:nvSpPr>
          <p:cNvPr id="5" name="Slide Number Placeholder 4"/>
          <p:cNvSpPr>
            <a:spLocks noGrp="1"/>
          </p:cNvSpPr>
          <p:nvPr>
            <p:ph type="sldNum" sz="quarter" idx="12"/>
          </p:nvPr>
        </p:nvSpPr>
        <p:spPr/>
        <p:txBody>
          <a:bodyPr/>
          <a:lstStyle/>
          <a:p>
            <a:fld id="{96E05B36-BBC8-49B2-8E44-E3D025E32FF0}" type="slidenum">
              <a:rPr lang="nl-NL" smtClean="0"/>
              <a:t>23</a:t>
            </a:fld>
            <a:endParaRPr lang="nl-NL"/>
          </a:p>
        </p:txBody>
      </p:sp>
    </p:spTree>
    <p:extLst>
      <p:ext uri="{BB962C8B-B14F-4D97-AF65-F5344CB8AC3E}">
        <p14:creationId xmlns:p14="http://schemas.microsoft.com/office/powerpoint/2010/main" val="4196921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68960"/>
            <a:ext cx="8229600" cy="1143000"/>
          </a:xfrm>
        </p:spPr>
        <p:txBody>
          <a:bodyPr>
            <a:noAutofit/>
          </a:bodyPr>
          <a:lstStyle/>
          <a:p>
            <a:r>
              <a:rPr lang="en-US" sz="9600" dirty="0" smtClean="0"/>
              <a:t>End of hour 2</a:t>
            </a:r>
            <a:endParaRPr lang="en-US" sz="9600" dirty="0"/>
          </a:p>
        </p:txBody>
      </p:sp>
      <p:sp>
        <p:nvSpPr>
          <p:cNvPr id="4" name="Slide Number Placeholder 3"/>
          <p:cNvSpPr>
            <a:spLocks noGrp="1"/>
          </p:cNvSpPr>
          <p:nvPr>
            <p:ph type="sldNum" sz="quarter" idx="12"/>
          </p:nvPr>
        </p:nvSpPr>
        <p:spPr/>
        <p:txBody>
          <a:bodyPr/>
          <a:lstStyle/>
          <a:p>
            <a:fld id="{96E05B36-BBC8-49B2-8E44-E3D025E32FF0}" type="slidenum">
              <a:rPr lang="nl-NL" smtClean="0"/>
              <a:t>24</a:t>
            </a:fld>
            <a:endParaRPr lang="nl-NL"/>
          </a:p>
        </p:txBody>
      </p:sp>
    </p:spTree>
    <p:extLst>
      <p:ext uri="{BB962C8B-B14F-4D97-AF65-F5344CB8AC3E}">
        <p14:creationId xmlns:p14="http://schemas.microsoft.com/office/powerpoint/2010/main" val="30284222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smtClean="0"/>
                  <a:t>So, agents maximize their utility subject to household constraints for given prices </a:t>
                </a:r>
                <a14:m>
                  <m:oMath xmlns:m="http://schemas.openxmlformats.org/officeDocument/2006/math">
                    <m:sSub>
                      <m:sSubPr>
                        <m:ctrlPr>
                          <a:rPr lang="en-US" b="0" i="1" smtClean="0">
                            <a:latin typeface="Cambria Math"/>
                          </a:rPr>
                        </m:ctrlPr>
                      </m:sSubPr>
                      <m:e>
                        <m:r>
                          <a:rPr lang="en-US" b="0" i="1" smtClean="0">
                            <a:latin typeface="Cambria Math"/>
                          </a:rPr>
                          <m:t>𝑤</m:t>
                        </m:r>
                      </m:e>
                      <m:sub>
                        <m:r>
                          <a:rPr lang="en-US" b="0" i="1" smtClean="0">
                            <a:latin typeface="Cambria Math"/>
                          </a:rPr>
                          <m:t>𝑡</m:t>
                        </m:r>
                      </m:sub>
                    </m:sSub>
                  </m:oMath>
                </a14:m>
                <a:r>
                  <a:rPr lang="nl-NL" dirty="0" smtClean="0"/>
                  <a:t>and </a:t>
                </a:r>
                <a14:m>
                  <m:oMath xmlns:m="http://schemas.openxmlformats.org/officeDocument/2006/math">
                    <m:sSub>
                      <m:sSubPr>
                        <m:ctrlPr>
                          <a:rPr lang="en-US" b="0" i="1" smtClean="0">
                            <a:latin typeface="Cambria Math"/>
                          </a:rPr>
                        </m:ctrlPr>
                      </m:sSubPr>
                      <m:e>
                        <m:r>
                          <a:rPr lang="en-US" b="0" i="1" smtClean="0">
                            <a:latin typeface="Cambria Math"/>
                          </a:rPr>
                          <m:t>𝑟</m:t>
                        </m:r>
                      </m:e>
                      <m:sub>
                        <m:r>
                          <a:rPr lang="en-US" b="0" i="1" smtClean="0">
                            <a:latin typeface="Cambria Math"/>
                          </a:rPr>
                          <m:t>𝑡</m:t>
                        </m:r>
                        <m:r>
                          <a:rPr lang="en-US" b="0" i="1" smtClean="0">
                            <a:latin typeface="Cambria Math"/>
                          </a:rPr>
                          <m:t>+1</m:t>
                        </m:r>
                      </m:sub>
                    </m:sSub>
                  </m:oMath>
                </a14:m>
                <a:endParaRPr lang="nl-N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43617" r="-222" b="-56383"/>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933811" y="1988840"/>
                <a:ext cx="6950557" cy="461665"/>
              </a:xfrm>
              <a:prstGeom prst="rect">
                <a:avLst/>
              </a:prstGeom>
              <a:noFill/>
            </p:spPr>
            <p:txBody>
              <a:bodyPr wrap="none" rtlCol="0">
                <a:spAutoFit/>
              </a:bodyPr>
              <a:lstStyle/>
              <a:p>
                <a:r>
                  <a:rPr lang="en-US" sz="2400" b="0" dirty="0" smtClean="0"/>
                  <a:t>Max </a:t>
                </a:r>
                <a14:m>
                  <m:oMath xmlns:m="http://schemas.openxmlformats.org/officeDocument/2006/math">
                    <m:r>
                      <a:rPr lang="en-US" sz="2400" b="0" i="1" smtClean="0">
                        <a:latin typeface="Cambria Math"/>
                      </a:rPr>
                      <m:t>𝑈</m:t>
                    </m:r>
                    <m:d>
                      <m:dPr>
                        <m:ctrlPr>
                          <a:rPr lang="en-US" sz="2400" b="0" i="1" smtClean="0">
                            <a:latin typeface="Cambria Math"/>
                          </a:rPr>
                        </m:ctrlPr>
                      </m:dPr>
                      <m:e>
                        <m:sSub>
                          <m:sSubPr>
                            <m:ctrlPr>
                              <a:rPr lang="en-US" sz="2400" b="0" i="1" smtClean="0">
                                <a:latin typeface="Cambria Math"/>
                              </a:rPr>
                            </m:ctrlPr>
                          </m:sSubPr>
                          <m:e>
                            <m:r>
                              <a:rPr lang="en-US" sz="2400" b="0" i="1" smtClean="0">
                                <a:latin typeface="Cambria Math"/>
                              </a:rPr>
                              <m:t>𝑐</m:t>
                            </m:r>
                          </m:e>
                          <m:sub>
                            <m:r>
                              <a:rPr lang="en-US" sz="2400" b="0" i="1" smtClean="0">
                                <a:latin typeface="Cambria Math"/>
                              </a:rPr>
                              <m:t>𝑡</m:t>
                            </m:r>
                            <m:r>
                              <a:rPr lang="en-US" sz="2400" b="0" i="1" smtClean="0">
                                <a:latin typeface="Cambria Math"/>
                              </a:rPr>
                              <m:t>+1</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𝐸</m:t>
                            </m:r>
                          </m:e>
                          <m:sub>
                            <m:r>
                              <a:rPr lang="en-US" sz="2400" b="0" i="1" smtClean="0">
                                <a:latin typeface="Cambria Math"/>
                              </a:rPr>
                              <m:t>𝑡</m:t>
                            </m:r>
                            <m:r>
                              <a:rPr lang="en-US" sz="2400" b="0" i="1" smtClean="0">
                                <a:latin typeface="Cambria Math"/>
                              </a:rPr>
                              <m:t>+1</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𝐸</m:t>
                            </m:r>
                          </m:e>
                          <m:sub>
                            <m:r>
                              <a:rPr lang="en-US" sz="2400" b="0" i="1" smtClean="0">
                                <a:latin typeface="Cambria Math"/>
                              </a:rPr>
                              <m:t>𝑡</m:t>
                            </m:r>
                          </m:sub>
                        </m:sSub>
                      </m:e>
                    </m:d>
                    <m:r>
                      <a:rPr lang="en-US" sz="2400" b="0" i="1" smtClean="0">
                        <a:latin typeface="Cambria Math"/>
                      </a:rPr>
                      <m:t>=</m:t>
                    </m:r>
                    <m:r>
                      <a:rPr lang="en-US" sz="2400" b="0" i="1" smtClean="0">
                        <a:latin typeface="Cambria Math"/>
                      </a:rPr>
                      <m:t>𝑙𝑜𝑔</m:t>
                    </m:r>
                    <m:sSub>
                      <m:sSubPr>
                        <m:ctrlPr>
                          <a:rPr lang="en-US" sz="2400" b="0" i="1" smtClean="0">
                            <a:latin typeface="Cambria Math"/>
                          </a:rPr>
                        </m:ctrlPr>
                      </m:sSubPr>
                      <m:e>
                        <m:r>
                          <a:rPr lang="en-US" sz="2400" b="0" i="1" smtClean="0">
                            <a:latin typeface="Cambria Math"/>
                          </a:rPr>
                          <m:t>𝑐</m:t>
                        </m:r>
                      </m:e>
                      <m:sub>
                        <m:r>
                          <a:rPr lang="en-US" sz="2400" b="0" i="1" smtClean="0">
                            <a:latin typeface="Cambria Math"/>
                          </a:rPr>
                          <m:t>𝑡</m:t>
                        </m:r>
                        <m:r>
                          <a:rPr lang="en-US" sz="2400" b="0" i="1" smtClean="0">
                            <a:latin typeface="Cambria Math"/>
                          </a:rPr>
                          <m:t>+1</m:t>
                        </m:r>
                      </m:sub>
                    </m:sSub>
                    <m:r>
                      <a:rPr lang="en-US" sz="2400" b="0" i="1" smtClean="0">
                        <a:latin typeface="Cambria Math"/>
                      </a:rPr>
                      <m:t>+</m:t>
                    </m:r>
                    <m:r>
                      <a:rPr lang="en-US" sz="2400" b="0" i="1" smtClean="0">
                        <a:latin typeface="Cambria Math"/>
                        <a:ea typeface="Cambria Math"/>
                      </a:rPr>
                      <m:t>𝜂</m:t>
                    </m:r>
                    <m:r>
                      <m:rPr>
                        <m:sty m:val="p"/>
                      </m:rPr>
                      <a:rPr lang="en-US" sz="2400" b="0" i="0" smtClean="0">
                        <a:latin typeface="Cambria Math"/>
                        <a:ea typeface="Cambria Math"/>
                      </a:rPr>
                      <m:t>log</m:t>
                    </m:r>
                    <m:r>
                      <a:rPr lang="en-US" sz="2400" b="0" i="1" smtClean="0">
                        <a:latin typeface="Cambria Math"/>
                        <a:ea typeface="Cambria Math"/>
                      </a:rPr>
                      <m:t>⁡(</m:t>
                    </m:r>
                    <m:sSub>
                      <m:sSubPr>
                        <m:ctrlPr>
                          <a:rPr lang="en-US" sz="2400" b="0" i="1" smtClean="0">
                            <a:latin typeface="Cambria Math"/>
                          </a:rPr>
                        </m:ctrlPr>
                      </m:sSubPr>
                      <m:e>
                        <m:r>
                          <a:rPr lang="en-US" sz="2400" b="0" i="1" smtClean="0">
                            <a:latin typeface="Cambria Math"/>
                          </a:rPr>
                          <m:t>𝐸</m:t>
                        </m:r>
                      </m:e>
                      <m:sub>
                        <m:r>
                          <a:rPr lang="en-US" sz="2400" b="0" i="1" smtClean="0">
                            <a:latin typeface="Cambria Math"/>
                          </a:rPr>
                          <m:t>𝑡</m:t>
                        </m:r>
                        <m:r>
                          <a:rPr lang="en-US" sz="2400" b="0" i="1" smtClean="0">
                            <a:latin typeface="Cambria Math"/>
                          </a:rPr>
                          <m:t>+1</m:t>
                        </m:r>
                      </m:sub>
                    </m:sSub>
                    <m:r>
                      <a:rPr lang="en-US" sz="2400" b="0" i="1" smtClean="0">
                        <a:latin typeface="Cambria Math"/>
                      </a:rPr>
                      <m:t>−</m:t>
                    </m:r>
                    <m:r>
                      <a:rPr lang="el-GR" sz="2400" i="1" smtClean="0">
                        <a:latin typeface="Cambria Math"/>
                        <a:ea typeface="Cambria Math"/>
                      </a:rPr>
                      <m:t>𝜙</m:t>
                    </m:r>
                    <m:sSub>
                      <m:sSubPr>
                        <m:ctrlPr>
                          <a:rPr lang="en-US" sz="2400" b="0" i="1" smtClean="0">
                            <a:latin typeface="Cambria Math"/>
                          </a:rPr>
                        </m:ctrlPr>
                      </m:sSubPr>
                      <m:e>
                        <m:r>
                          <a:rPr lang="en-US" sz="2400" b="0" i="1" smtClean="0">
                            <a:latin typeface="Cambria Math"/>
                          </a:rPr>
                          <m:t>𝐸</m:t>
                        </m:r>
                      </m:e>
                      <m:sub>
                        <m:r>
                          <a:rPr lang="en-US" sz="2400" b="0" i="1" smtClean="0">
                            <a:latin typeface="Cambria Math"/>
                          </a:rPr>
                          <m:t>𝑡</m:t>
                        </m:r>
                      </m:sub>
                    </m:sSub>
                    <m:r>
                      <a:rPr lang="en-US" sz="2400" b="0" i="1" smtClean="0">
                        <a:latin typeface="Cambria Math"/>
                        <a:ea typeface="Cambria Math"/>
                      </a:rPr>
                      <m:t>)</m:t>
                    </m:r>
                  </m:oMath>
                </a14:m>
                <a:endParaRPr lang="nl-NL"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933811" y="1988840"/>
                <a:ext cx="6950557" cy="461665"/>
              </a:xfrm>
              <a:prstGeom prst="rect">
                <a:avLst/>
              </a:prstGeom>
              <a:blipFill rotWithShape="1">
                <a:blip r:embed="rId3"/>
                <a:stretch>
                  <a:fillRect l="-1316" t="-10526" r="-88" b="-28947"/>
                </a:stretch>
              </a:blipFill>
            </p:spPr>
            <p:txBody>
              <a:bodyPr/>
              <a:lstStyle/>
              <a:p>
                <a:r>
                  <a:rPr lang="nl-NL">
                    <a:noFill/>
                  </a:rPr>
                  <a:t> </a:t>
                </a:r>
              </a:p>
            </p:txBody>
          </p:sp>
        </mc:Fallback>
      </mc:AlternateContent>
      <p:sp>
        <p:nvSpPr>
          <p:cNvPr id="5" name="TextBox 4"/>
          <p:cNvSpPr txBox="1"/>
          <p:nvPr/>
        </p:nvSpPr>
        <p:spPr>
          <a:xfrm>
            <a:off x="539552" y="2564904"/>
            <a:ext cx="1872208" cy="369332"/>
          </a:xfrm>
          <a:prstGeom prst="rect">
            <a:avLst/>
          </a:prstGeom>
          <a:noFill/>
        </p:spPr>
        <p:txBody>
          <a:bodyPr wrap="square" rtlCol="0">
            <a:spAutoFit/>
          </a:bodyPr>
          <a:lstStyle/>
          <a:p>
            <a:r>
              <a:rPr lang="en-US" dirty="0" smtClean="0"/>
              <a:t>Such that:</a:t>
            </a:r>
            <a:endParaRPr lang="nl-NL" dirty="0"/>
          </a:p>
        </p:txBody>
      </p:sp>
      <mc:AlternateContent xmlns:mc="http://schemas.openxmlformats.org/markup-compatibility/2006" xmlns:a14="http://schemas.microsoft.com/office/drawing/2010/main">
        <mc:Choice Requires="a14">
          <p:sp>
            <p:nvSpPr>
              <p:cNvPr id="6" name="TextBox 5"/>
              <p:cNvSpPr txBox="1"/>
              <p:nvPr/>
            </p:nvSpPr>
            <p:spPr>
              <a:xfrm>
                <a:off x="2123728" y="3645024"/>
                <a:ext cx="39604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𝑠</m:t>
                          </m:r>
                        </m:e>
                        <m:sub>
                          <m:r>
                            <a:rPr lang="en-US" sz="2400" b="0" i="1" smtClean="0">
                              <a:latin typeface="Cambria Math"/>
                            </a:rPr>
                            <m:t>𝑡</m:t>
                          </m:r>
                        </m:sub>
                      </m:sSub>
                      <m:r>
                        <a:rPr lang="en-US" sz="2400" b="0" i="0" smtClean="0">
                          <a:latin typeface="Cambria Math"/>
                        </a:rPr>
                        <m:t>+</m:t>
                      </m:r>
                      <m:sSub>
                        <m:sSubPr>
                          <m:ctrlPr>
                            <a:rPr lang="en-US" sz="2400" b="0" i="1" smtClean="0">
                              <a:latin typeface="Cambria Math"/>
                            </a:rPr>
                          </m:ctrlPr>
                        </m:sSubPr>
                        <m:e>
                          <m:r>
                            <a:rPr lang="en-US" sz="2400" b="0" i="1" smtClean="0">
                              <a:latin typeface="Cambria Math"/>
                            </a:rPr>
                            <m:t>𝑚</m:t>
                          </m:r>
                        </m:e>
                        <m:sub>
                          <m:r>
                            <a:rPr lang="en-US" sz="2400" b="0" i="1" smtClean="0">
                              <a:latin typeface="Cambria Math"/>
                            </a:rPr>
                            <m:t>𝑡</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𝑤</m:t>
                          </m:r>
                        </m:e>
                        <m:sub>
                          <m:r>
                            <a:rPr lang="en-US" sz="2400" b="0" i="1" smtClean="0">
                              <a:latin typeface="Cambria Math"/>
                            </a:rPr>
                            <m:t>𝑡</m:t>
                          </m:r>
                        </m:sub>
                      </m:sSub>
                    </m:oMath>
                  </m:oMathPara>
                </a14:m>
                <a:endParaRPr lang="nl-NL"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2123728" y="3645024"/>
                <a:ext cx="3960440" cy="461665"/>
              </a:xfrm>
              <a:prstGeom prst="rect">
                <a:avLst/>
              </a:prstGeom>
              <a:blipFill rotWithShape="1">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102239" y="4335487"/>
                <a:ext cx="36218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(1+</m:t>
                          </m:r>
                          <m:r>
                            <a:rPr lang="en-US" sz="2400" b="0" i="1" smtClean="0">
                              <a:latin typeface="Cambria Math"/>
                              <a:ea typeface="Cambria Math"/>
                            </a:rPr>
                            <m:t>𝜏</m:t>
                          </m:r>
                          <m:r>
                            <a:rPr lang="en-US" sz="2400" b="0" i="1" smtClean="0">
                              <a:latin typeface="Cambria Math"/>
                              <a:ea typeface="Cambria Math"/>
                            </a:rPr>
                            <m:t>)</m:t>
                          </m:r>
                          <m:r>
                            <a:rPr lang="en-US" sz="2400" b="0" i="1" smtClean="0">
                              <a:latin typeface="Cambria Math"/>
                            </a:rPr>
                            <m:t>𝑐</m:t>
                          </m:r>
                        </m:e>
                        <m:sub>
                          <m:r>
                            <a:rPr lang="en-US" sz="2400" b="0" i="1" smtClean="0">
                              <a:latin typeface="Cambria Math"/>
                            </a:rPr>
                            <m:t>𝑡</m:t>
                          </m:r>
                          <m:r>
                            <a:rPr lang="en-US" sz="2400" b="0" i="1" smtClean="0">
                              <a:latin typeface="Cambria Math"/>
                            </a:rPr>
                            <m:t>+1</m:t>
                          </m:r>
                        </m:sub>
                      </m:sSub>
                      <m:r>
                        <a:rPr lang="en-US" sz="2400" b="0" i="1" smtClean="0">
                          <a:latin typeface="Cambria Math"/>
                        </a:rPr>
                        <m:t>=</m:t>
                      </m:r>
                      <m:d>
                        <m:dPr>
                          <m:ctrlPr>
                            <a:rPr lang="en-US" sz="2400" b="0" i="1" smtClean="0">
                              <a:latin typeface="Cambria Math"/>
                            </a:rPr>
                          </m:ctrlPr>
                        </m:dPr>
                        <m:e>
                          <m:r>
                            <a:rPr lang="en-US" sz="2400" b="0" i="1" smtClean="0">
                              <a:latin typeface="Cambria Math"/>
                            </a:rPr>
                            <m:t>1+</m:t>
                          </m:r>
                          <m:sSub>
                            <m:sSubPr>
                              <m:ctrlPr>
                                <a:rPr lang="en-US" sz="2400" b="0" i="1" smtClean="0">
                                  <a:latin typeface="Cambria Math"/>
                                </a:rPr>
                              </m:ctrlPr>
                            </m:sSubPr>
                            <m:e>
                              <m:r>
                                <a:rPr lang="en-US" sz="2400" b="0" i="1" smtClean="0">
                                  <a:latin typeface="Cambria Math"/>
                                </a:rPr>
                                <m:t>𝑟</m:t>
                              </m:r>
                            </m:e>
                            <m:sub>
                              <m:r>
                                <a:rPr lang="en-US" sz="2400" b="0" i="1" smtClean="0">
                                  <a:latin typeface="Cambria Math"/>
                                </a:rPr>
                                <m:t>𝑡</m:t>
                              </m:r>
                              <m:r>
                                <a:rPr lang="en-US" sz="2400" b="0" i="1" smtClean="0">
                                  <a:latin typeface="Cambria Math"/>
                                </a:rPr>
                                <m:t>+1</m:t>
                              </m:r>
                            </m:sub>
                          </m:sSub>
                        </m:e>
                      </m:d>
                      <m:sSub>
                        <m:sSubPr>
                          <m:ctrlPr>
                            <a:rPr lang="en-US" sz="2400" b="0" i="1" smtClean="0">
                              <a:latin typeface="Cambria Math"/>
                            </a:rPr>
                          </m:ctrlPr>
                        </m:sSubPr>
                        <m:e>
                          <m:r>
                            <a:rPr lang="en-US" sz="2400" b="0" i="1" smtClean="0">
                              <a:latin typeface="Cambria Math"/>
                            </a:rPr>
                            <m:t>𝑠</m:t>
                          </m:r>
                        </m:e>
                        <m:sub>
                          <m:r>
                            <a:rPr lang="en-US" sz="2400" b="0" i="1" smtClean="0">
                              <a:latin typeface="Cambria Math"/>
                            </a:rPr>
                            <m:t>𝑡</m:t>
                          </m:r>
                        </m:sub>
                      </m:sSub>
                    </m:oMath>
                  </m:oMathPara>
                </a14:m>
                <a:endParaRPr lang="nl-NL"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2102239" y="4335487"/>
                <a:ext cx="3621889" cy="461665"/>
              </a:xfrm>
              <a:prstGeom prst="rect">
                <a:avLst/>
              </a:prstGeom>
              <a:blipFill rotWithShape="1">
                <a:blip r:embed="rId5"/>
                <a:stretch>
                  <a:fillRect l="-168" b="-17105"/>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467544" y="2852937"/>
                <a:ext cx="8229600" cy="79208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𝐸</m:t>
                          </m:r>
                        </m:e>
                        <m:sub>
                          <m:r>
                            <a:rPr lang="en-US" sz="2400" b="0" i="1" smtClean="0">
                              <a:latin typeface="Cambria Math"/>
                            </a:rPr>
                            <m:t>𝑡</m:t>
                          </m:r>
                          <m:r>
                            <a:rPr lang="en-US" sz="2400" b="0" i="1" smtClean="0">
                              <a:latin typeface="Cambria Math"/>
                            </a:rPr>
                            <m:t>+1</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(1−</m:t>
                          </m:r>
                          <m:r>
                            <a:rPr lang="en-US" sz="2400" b="0" i="1" smtClean="0">
                              <a:latin typeface="Cambria Math"/>
                            </a:rPr>
                            <m:t>𝑏</m:t>
                          </m:r>
                          <m:r>
                            <a:rPr lang="en-US" sz="2400" b="0" i="1" smtClean="0">
                              <a:latin typeface="Cambria Math"/>
                            </a:rPr>
                            <m:t>)</m:t>
                          </m:r>
                          <m:r>
                            <a:rPr lang="en-US" sz="2400" b="0" i="1" smtClean="0">
                              <a:latin typeface="Cambria Math"/>
                            </a:rPr>
                            <m:t>𝐸</m:t>
                          </m:r>
                        </m:e>
                        <m:sub>
                          <m:r>
                            <a:rPr lang="en-US" sz="2400" b="0" i="1" smtClean="0">
                              <a:latin typeface="Cambria Math"/>
                            </a:rPr>
                            <m:t>𝑡</m:t>
                          </m:r>
                        </m:sub>
                      </m:sSub>
                      <m:r>
                        <a:rPr lang="en-US" sz="2400" b="0" i="1" smtClean="0">
                          <a:latin typeface="Cambria Math"/>
                        </a:rPr>
                        <m:t>−</m:t>
                      </m:r>
                      <m:r>
                        <a:rPr lang="en-US" sz="2400" b="0" i="1" smtClean="0">
                          <a:latin typeface="Cambria Math"/>
                          <a:ea typeface="Cambria Math"/>
                        </a:rPr>
                        <m:t>𝛽</m:t>
                      </m:r>
                      <m:sSub>
                        <m:sSubPr>
                          <m:ctrlPr>
                            <a:rPr lang="en-US" sz="2400" b="0" i="1" smtClean="0">
                              <a:latin typeface="Cambria Math"/>
                              <a:ea typeface="Cambria Math"/>
                            </a:rPr>
                          </m:ctrlPr>
                        </m:sSubPr>
                        <m:e>
                          <m:r>
                            <a:rPr lang="en-US" sz="2400" b="0" i="1" smtClean="0">
                              <a:latin typeface="Cambria Math"/>
                              <a:ea typeface="Cambria Math"/>
                            </a:rPr>
                            <m:t>𝑐</m:t>
                          </m:r>
                        </m:e>
                        <m:sub>
                          <m:r>
                            <a:rPr lang="en-US" sz="2400" b="0" i="1" smtClean="0">
                              <a:latin typeface="Cambria Math"/>
                              <a:ea typeface="Cambria Math"/>
                            </a:rPr>
                            <m:t>𝑡</m:t>
                          </m:r>
                        </m:sub>
                      </m:sSub>
                      <m:r>
                        <a:rPr lang="en-US" sz="2400" b="0" i="1" smtClean="0">
                          <a:latin typeface="Cambria Math"/>
                          <a:ea typeface="Cambria Math"/>
                        </a:rPr>
                        <m:t>+</m:t>
                      </m:r>
                      <m:r>
                        <a:rPr lang="en-US" sz="2400" b="0" i="1" smtClean="0">
                          <a:latin typeface="Cambria Math"/>
                          <a:ea typeface="Cambria Math"/>
                        </a:rPr>
                        <m:t>𝛾</m:t>
                      </m:r>
                      <m:r>
                        <a:rPr lang="en-US" sz="2400" b="0" i="1" smtClean="0">
                          <a:latin typeface="Cambria Math"/>
                          <a:ea typeface="Cambria Math"/>
                        </a:rPr>
                        <m:t>(</m:t>
                      </m:r>
                      <m:sSub>
                        <m:sSubPr>
                          <m:ctrlPr>
                            <a:rPr lang="en-US" sz="2400" b="0" i="1" smtClean="0">
                              <a:latin typeface="Cambria Math"/>
                              <a:ea typeface="Cambria Math"/>
                            </a:rPr>
                          </m:ctrlPr>
                        </m:sSubPr>
                        <m:e>
                          <m:r>
                            <a:rPr lang="en-US" sz="2400" b="0" i="1" smtClean="0">
                              <a:latin typeface="Cambria Math"/>
                              <a:ea typeface="Cambria Math"/>
                            </a:rPr>
                            <m:t>𝑚</m:t>
                          </m:r>
                        </m:e>
                        <m:sub>
                          <m:r>
                            <a:rPr lang="en-US" sz="2400" b="0" i="1" smtClean="0">
                              <a:latin typeface="Cambria Math"/>
                              <a:ea typeface="Cambria Math"/>
                            </a:rPr>
                            <m:t>𝑡</m:t>
                          </m:r>
                        </m:sub>
                      </m:sSub>
                      <m:r>
                        <a:rPr lang="en-US" sz="2400" b="0" i="1" smtClean="0">
                          <a:latin typeface="Cambria Math"/>
                          <a:ea typeface="Cambria Math"/>
                        </a:rPr>
                        <m:t>+</m:t>
                      </m:r>
                      <m:sSub>
                        <m:sSubPr>
                          <m:ctrlPr>
                            <a:rPr lang="en-US" sz="2400" b="0" i="1" smtClean="0">
                              <a:latin typeface="Cambria Math"/>
                            </a:rPr>
                          </m:ctrlPr>
                        </m:sSubPr>
                        <m:e>
                          <m:r>
                            <a:rPr lang="en-US" sz="2400" b="0" i="1" smtClean="0">
                              <a:latin typeface="Cambria Math"/>
                              <a:ea typeface="Cambria Math"/>
                            </a:rPr>
                            <m:t>𝜏</m:t>
                          </m:r>
                          <m:r>
                            <a:rPr lang="en-US" sz="2400" b="0" i="1" smtClean="0">
                              <a:latin typeface="Cambria Math"/>
                            </a:rPr>
                            <m:t>𝑐</m:t>
                          </m:r>
                        </m:e>
                        <m:sub>
                          <m:r>
                            <a:rPr lang="en-US" sz="2400" b="0" i="1" smtClean="0">
                              <a:latin typeface="Cambria Math"/>
                            </a:rPr>
                            <m:t>𝑡</m:t>
                          </m:r>
                        </m:sub>
                      </m:sSub>
                      <m:r>
                        <a:rPr lang="en-US" sz="2400" b="0" i="1" smtClean="0">
                          <a:latin typeface="Cambria Math"/>
                          <a:ea typeface="Cambria Math"/>
                        </a:rPr>
                        <m:t>)</m:t>
                      </m:r>
                    </m:oMath>
                  </m:oMathPara>
                </a14:m>
                <a:endParaRPr lang="nl-NL" sz="2400" dirty="0"/>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467544" y="2852937"/>
                <a:ext cx="8229600" cy="792088"/>
              </a:xfrm>
              <a:blipFill rotWithShape="1">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47864" y="5013176"/>
                <a:ext cx="15686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a:rPr>
                          </m:ctrlPr>
                        </m:sSubPr>
                        <m:e>
                          <m:r>
                            <a:rPr lang="en-US" sz="2400" b="0" i="1" smtClean="0">
                              <a:latin typeface="Cambria Math"/>
                            </a:rPr>
                            <m:t>𝑠</m:t>
                          </m:r>
                        </m:e>
                        <m:sub>
                          <m:r>
                            <a:rPr lang="en-US" sz="2400" b="0" i="1" smtClean="0">
                              <a:latin typeface="Cambria Math"/>
                            </a:rPr>
                            <m:t>𝑡</m:t>
                          </m:r>
                        </m:sub>
                      </m:sSub>
                      <m:r>
                        <a:rPr lang="en-US" sz="2400" b="0" i="0" smtClean="0">
                          <a:latin typeface="Cambria Math"/>
                        </a:rPr>
                        <m:t>,</m:t>
                      </m:r>
                      <m:sSub>
                        <m:sSubPr>
                          <m:ctrlPr>
                            <a:rPr lang="en-US" sz="2400" b="0" i="1" smtClean="0">
                              <a:latin typeface="Cambria Math"/>
                            </a:rPr>
                          </m:ctrlPr>
                        </m:sSubPr>
                        <m:e>
                          <m:r>
                            <a:rPr lang="en-US" sz="2400" b="0" i="1" smtClean="0">
                              <a:latin typeface="Cambria Math"/>
                            </a:rPr>
                            <m:t>𝑚</m:t>
                          </m:r>
                        </m:e>
                        <m:sub>
                          <m:r>
                            <a:rPr lang="en-US" sz="2400" b="0" i="1" smtClean="0">
                              <a:latin typeface="Cambria Math"/>
                            </a:rPr>
                            <m:t>𝑡</m:t>
                          </m:r>
                        </m:sub>
                      </m:sSub>
                      <m:r>
                        <a:rPr lang="en-US" sz="2400" b="0" i="1" smtClean="0">
                          <a:latin typeface="Cambria Math"/>
                          <a:ea typeface="Cambria Math"/>
                        </a:rPr>
                        <m:t>≥0</m:t>
                      </m:r>
                    </m:oMath>
                  </m:oMathPara>
                </a14:m>
                <a:endParaRPr lang="nl-NL" sz="2400" dirty="0"/>
              </a:p>
            </p:txBody>
          </p:sp>
        </mc:Choice>
        <mc:Fallback xmlns="">
          <p:sp>
            <p:nvSpPr>
              <p:cNvPr id="9" name="Rectangle 8"/>
              <p:cNvSpPr>
                <a:spLocks noRot="1" noChangeAspect="1" noMove="1" noResize="1" noEditPoints="1" noAdjustHandles="1" noChangeArrowheads="1" noChangeShapeType="1" noTextEdit="1"/>
              </p:cNvSpPr>
              <p:nvPr/>
            </p:nvSpPr>
            <p:spPr>
              <a:xfrm>
                <a:off x="3347864" y="5013176"/>
                <a:ext cx="1568699" cy="461665"/>
              </a:xfrm>
              <a:prstGeom prst="rect">
                <a:avLst/>
              </a:prstGeom>
              <a:blipFill rotWithShape="1">
                <a:blip r:embed="rId7"/>
                <a:stretch>
                  <a:fillRect/>
                </a:stretch>
              </a:blipFill>
            </p:spPr>
            <p:txBody>
              <a:bodyPr/>
              <a:lstStyle/>
              <a:p>
                <a:r>
                  <a:rPr lang="nl-NL">
                    <a:noFill/>
                  </a:rPr>
                  <a:t> </a:t>
                </a:r>
              </a:p>
            </p:txBody>
          </p:sp>
        </mc:Fallback>
      </mc:AlternateContent>
      <p:sp>
        <p:nvSpPr>
          <p:cNvPr id="3" name="Slide Number Placeholder 2"/>
          <p:cNvSpPr>
            <a:spLocks noGrp="1"/>
          </p:cNvSpPr>
          <p:nvPr>
            <p:ph type="sldNum" sz="quarter" idx="12"/>
          </p:nvPr>
        </p:nvSpPr>
        <p:spPr/>
        <p:txBody>
          <a:bodyPr/>
          <a:lstStyle/>
          <a:p>
            <a:fld id="{96E05B36-BBC8-49B2-8E44-E3D025E32FF0}" type="slidenum">
              <a:rPr lang="nl-NL" smtClean="0"/>
              <a:t>25</a:t>
            </a:fld>
            <a:endParaRPr lang="nl-NL"/>
          </a:p>
        </p:txBody>
      </p:sp>
    </p:spTree>
    <p:extLst>
      <p:ext uri="{BB962C8B-B14F-4D97-AF65-F5344CB8AC3E}">
        <p14:creationId xmlns:p14="http://schemas.microsoft.com/office/powerpoint/2010/main" val="18376773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51520" y="274638"/>
                <a:ext cx="8640960" cy="1143000"/>
              </a:xfrm>
            </p:spPr>
            <p:txBody>
              <a:bodyPr>
                <a:normAutofit fontScale="90000"/>
              </a:bodyPr>
              <a:lstStyle/>
              <a:p>
                <a:r>
                  <a:rPr lang="en-US" dirty="0" smtClean="0"/>
                  <a:t>Where do the savings </a:t>
                </a:r>
                <a14:m>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𝑡</m:t>
                        </m:r>
                      </m:sub>
                    </m:sSub>
                  </m:oMath>
                </a14:m>
                <a:r>
                  <a:rPr lang="nl-NL" dirty="0" smtClean="0"/>
                  <a:t>of </a:t>
                </a:r>
                <a:r>
                  <a:rPr lang="nl-NL" dirty="0" err="1" smtClean="0"/>
                  <a:t>young</a:t>
                </a:r>
                <a:r>
                  <a:rPr lang="nl-NL" dirty="0" smtClean="0"/>
                  <a:t> </a:t>
                </a:r>
                <a:r>
                  <a:rPr lang="nl-NL" dirty="0" err="1" smtClean="0"/>
                  <a:t>agents</a:t>
                </a:r>
                <a:r>
                  <a:rPr lang="nl-NL" dirty="0" smtClean="0"/>
                  <a:t> go?</a:t>
                </a:r>
                <a:endParaRPr lang="nl-N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51520" y="274638"/>
                <a:ext cx="8640960" cy="1143000"/>
              </a:xfrm>
              <a:blipFill rotWithShape="1">
                <a:blip r:embed="rId2"/>
                <a:stretch>
                  <a:fillRect l="-1269" t="-17021" r="-1269" b="-29787"/>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1520" y="1412776"/>
                <a:ext cx="8712968" cy="5544616"/>
              </a:xfrm>
            </p:spPr>
            <p:txBody>
              <a:bodyPr>
                <a:normAutofit lnSpcReduction="10000"/>
              </a:bodyPr>
              <a:lstStyle/>
              <a:p>
                <a:r>
                  <a:rPr lang="en-US" dirty="0" smtClean="0"/>
                  <a:t>Contributes to the capital stock of the economy </a:t>
                </a:r>
                <a14:m>
                  <m:oMath xmlns:m="http://schemas.openxmlformats.org/officeDocument/2006/math">
                    <m:sSub>
                      <m:sSubPr>
                        <m:ctrlPr>
                          <a:rPr lang="en-US" b="0" i="1" smtClean="0">
                            <a:latin typeface="Cambria Math"/>
                          </a:rPr>
                        </m:ctrlPr>
                      </m:sSubPr>
                      <m:e>
                        <m:r>
                          <a:rPr lang="en-US" b="0" i="1" smtClean="0">
                            <a:latin typeface="Cambria Math"/>
                          </a:rPr>
                          <m:t>𝑘</m:t>
                        </m:r>
                      </m:e>
                      <m:sub>
                        <m:r>
                          <a:rPr lang="en-US" b="0" i="1" smtClean="0">
                            <a:latin typeface="Cambria Math"/>
                          </a:rPr>
                          <m:t>𝑡</m:t>
                        </m:r>
                      </m:sub>
                    </m:sSub>
                  </m:oMath>
                </a14:m>
                <a:r>
                  <a:rPr lang="nl-NL" dirty="0" smtClean="0"/>
                  <a:t>. </a:t>
                </a:r>
              </a:p>
              <a:p>
                <a:r>
                  <a:rPr lang="en-US" dirty="0" smtClean="0"/>
                  <a:t>The economy produces only 1 commodity that agents consume (produced by a producer) at price </a:t>
                </a:r>
                <a14:m>
                  <m:oMath xmlns:m="http://schemas.openxmlformats.org/officeDocument/2006/math">
                    <m:sSub>
                      <m:sSubPr>
                        <m:ctrlPr>
                          <a:rPr lang="en-US" i="1">
                            <a:solidFill>
                              <a:prstClr val="black"/>
                            </a:solidFill>
                            <a:latin typeface="Cambria Math"/>
                          </a:rPr>
                        </m:ctrlPr>
                      </m:sSubPr>
                      <m:e>
                        <m:r>
                          <a:rPr lang="en-US" b="0" i="1" smtClean="0">
                            <a:solidFill>
                              <a:prstClr val="black"/>
                            </a:solidFill>
                            <a:latin typeface="Cambria Math"/>
                          </a:rPr>
                          <m:t>𝑝</m:t>
                        </m:r>
                      </m:e>
                      <m:sub>
                        <m:r>
                          <a:rPr lang="en-US" i="1">
                            <a:solidFill>
                              <a:prstClr val="black"/>
                            </a:solidFill>
                            <a:latin typeface="Cambria Math"/>
                          </a:rPr>
                          <m:t>𝑡</m:t>
                        </m:r>
                      </m:sub>
                    </m:sSub>
                    <m:r>
                      <a:rPr lang="en-US" b="0" i="1" smtClean="0">
                        <a:solidFill>
                          <a:prstClr val="black"/>
                        </a:solidFill>
                        <a:latin typeface="Cambria Math"/>
                      </a:rPr>
                      <m:t>=1</m:t>
                    </m:r>
                  </m:oMath>
                </a14:m>
                <a:r>
                  <a:rPr lang="en-US" dirty="0" smtClean="0"/>
                  <a:t>. </a:t>
                </a:r>
              </a:p>
              <a:p>
                <a:r>
                  <a:rPr lang="en-US" dirty="0" smtClean="0"/>
                  <a:t>The production function depends on the capital stock of the economy and is given by</a:t>
                </a:r>
              </a:p>
              <a:p>
                <a:endParaRPr lang="en-US" dirty="0"/>
              </a:p>
              <a:p>
                <a:endParaRPr lang="en-US" dirty="0" smtClean="0"/>
              </a:p>
              <a:p>
                <a14:m>
                  <m:oMath xmlns:m="http://schemas.openxmlformats.org/officeDocument/2006/math">
                    <m:r>
                      <a:rPr lang="en-US" b="0" i="1" smtClean="0">
                        <a:latin typeface="Cambria Math"/>
                      </a:rPr>
                      <m:t>0&lt;</m:t>
                    </m:r>
                    <m:r>
                      <a:rPr lang="en-US" b="0" i="1" smtClean="0">
                        <a:latin typeface="Cambria Math"/>
                        <a:ea typeface="Cambria Math"/>
                      </a:rPr>
                      <m:t>𝛼</m:t>
                    </m:r>
                    <m:r>
                      <a:rPr lang="en-US" b="0" i="1" smtClean="0">
                        <a:latin typeface="Cambria Math"/>
                        <a:ea typeface="Cambria Math"/>
                      </a:rPr>
                      <m:t>&lt;1 </m:t>
                    </m:r>
                  </m:oMath>
                </a14:m>
                <a:r>
                  <a:rPr lang="en-US" dirty="0" smtClean="0"/>
                  <a:t>is the capital share of output and 0&lt;</a:t>
                </a:r>
                <a:r>
                  <a:rPr lang="el-GR" dirty="0">
                    <a:solidFill>
                      <a:prstClr val="black"/>
                    </a:solidFill>
                    <a:ea typeface="Cambria Math"/>
                  </a:rPr>
                  <a:t> </a:t>
                </a:r>
                <a14:m>
                  <m:oMath xmlns:m="http://schemas.openxmlformats.org/officeDocument/2006/math">
                    <m:r>
                      <m:rPr>
                        <m:sty m:val="p"/>
                      </m:rPr>
                      <a:rPr lang="el-GR" i="1">
                        <a:solidFill>
                          <a:prstClr val="black"/>
                        </a:solidFill>
                        <a:latin typeface="Cambria Math"/>
                        <a:ea typeface="Cambria Math"/>
                      </a:rPr>
                      <m:t>δ</m:t>
                    </m:r>
                  </m:oMath>
                </a14:m>
                <a:r>
                  <a:rPr lang="en-US" dirty="0" smtClean="0"/>
                  <a:t>&lt;1 is the depreciation rate of capital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1520" y="1412776"/>
                <a:ext cx="8712968" cy="5544616"/>
              </a:xfrm>
              <a:blipFill rotWithShape="1">
                <a:blip r:embed="rId3"/>
                <a:stretch>
                  <a:fillRect l="-1538" t="-2310" b="-1320"/>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547664" y="5013176"/>
                <a:ext cx="6048672" cy="6253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prstClr val="black"/>
                              </a:solidFill>
                              <a:latin typeface="Cambria Math"/>
                            </a:rPr>
                          </m:ctrlPr>
                        </m:sSubPr>
                        <m:e>
                          <m:r>
                            <a:rPr lang="en-US" sz="3200" b="0" i="1" smtClean="0">
                              <a:solidFill>
                                <a:prstClr val="black"/>
                              </a:solidFill>
                              <a:latin typeface="Cambria Math"/>
                            </a:rPr>
                            <m:t>𝑦</m:t>
                          </m:r>
                        </m:e>
                        <m:sub>
                          <m:r>
                            <a:rPr lang="en-US" sz="3200" b="0" i="1" smtClean="0">
                              <a:solidFill>
                                <a:prstClr val="black"/>
                              </a:solidFill>
                              <a:latin typeface="Cambria Math"/>
                            </a:rPr>
                            <m:t>𝑡</m:t>
                          </m:r>
                        </m:sub>
                      </m:sSub>
                      <m:r>
                        <a:rPr lang="en-US" sz="3200" b="0" i="1" smtClean="0">
                          <a:solidFill>
                            <a:prstClr val="black"/>
                          </a:solidFill>
                          <a:latin typeface="Cambria Math"/>
                        </a:rPr>
                        <m:t>=</m:t>
                      </m:r>
                      <m:r>
                        <a:rPr lang="en-US" sz="3200" b="0" i="1" smtClean="0">
                          <a:solidFill>
                            <a:prstClr val="black"/>
                          </a:solidFill>
                          <a:latin typeface="Cambria Math"/>
                        </a:rPr>
                        <m:t>𝑓</m:t>
                      </m:r>
                      <m:r>
                        <a:rPr lang="en-US" sz="3200" b="0" i="1" smtClean="0">
                          <a:solidFill>
                            <a:prstClr val="black"/>
                          </a:solidFill>
                          <a:latin typeface="Cambria Math"/>
                        </a:rPr>
                        <m:t>(</m:t>
                      </m:r>
                      <m:sSub>
                        <m:sSubPr>
                          <m:ctrlPr>
                            <a:rPr lang="en-US" sz="3200" i="1">
                              <a:solidFill>
                                <a:prstClr val="black"/>
                              </a:solidFill>
                              <a:latin typeface="Cambria Math"/>
                            </a:rPr>
                          </m:ctrlPr>
                        </m:sSubPr>
                        <m:e>
                          <m:r>
                            <a:rPr lang="en-US" sz="3200" i="1">
                              <a:solidFill>
                                <a:prstClr val="black"/>
                              </a:solidFill>
                              <a:latin typeface="Cambria Math"/>
                            </a:rPr>
                            <m:t>𝑘</m:t>
                          </m:r>
                        </m:e>
                        <m:sub>
                          <m:r>
                            <a:rPr lang="en-US" sz="3200" i="1">
                              <a:solidFill>
                                <a:prstClr val="black"/>
                              </a:solidFill>
                              <a:latin typeface="Cambria Math"/>
                            </a:rPr>
                            <m:t>𝑡</m:t>
                          </m:r>
                        </m:sub>
                      </m:sSub>
                      <m:r>
                        <a:rPr lang="en-US" sz="3200" b="0" i="1" smtClean="0">
                          <a:solidFill>
                            <a:prstClr val="black"/>
                          </a:solidFill>
                          <a:latin typeface="Cambria Math"/>
                        </a:rPr>
                        <m:t>,</m:t>
                      </m:r>
                      <m:sSub>
                        <m:sSubPr>
                          <m:ctrlPr>
                            <a:rPr lang="en-US" sz="3200" i="1" smtClean="0">
                              <a:latin typeface="Cambria Math"/>
                            </a:rPr>
                          </m:ctrlPr>
                        </m:sSubPr>
                        <m:e>
                          <m:r>
                            <a:rPr lang="en-US" sz="3200" i="1">
                              <a:solidFill>
                                <a:prstClr val="black"/>
                              </a:solidFill>
                              <a:latin typeface="Cambria Math"/>
                              <a:ea typeface="Cambria Math"/>
                            </a:rPr>
                            <m:t>ℓ</m:t>
                          </m:r>
                        </m:e>
                        <m:sub>
                          <m:r>
                            <a:rPr lang="en-US" sz="3200" i="1">
                              <a:solidFill>
                                <a:prstClr val="black"/>
                              </a:solidFill>
                              <a:latin typeface="Cambria Math"/>
                              <a:ea typeface="Cambria Math"/>
                            </a:rPr>
                            <m:t>𝑡</m:t>
                          </m:r>
                        </m:sub>
                      </m:sSub>
                      <m:r>
                        <a:rPr lang="en-US" sz="3200" b="0" i="1" smtClean="0">
                          <a:solidFill>
                            <a:prstClr val="black"/>
                          </a:solidFill>
                          <a:latin typeface="Cambria Math"/>
                        </a:rPr>
                        <m:t>)=</m:t>
                      </m:r>
                      <m:r>
                        <a:rPr lang="en-US" sz="3200" b="0" i="1" smtClean="0">
                          <a:solidFill>
                            <a:prstClr val="black"/>
                          </a:solidFill>
                          <a:latin typeface="Cambria Math"/>
                        </a:rPr>
                        <m:t>𝐴</m:t>
                      </m:r>
                      <m:sSup>
                        <m:sSupPr>
                          <m:ctrlPr>
                            <a:rPr lang="en-US" sz="3200" b="0" i="1" smtClean="0">
                              <a:solidFill>
                                <a:prstClr val="black"/>
                              </a:solidFill>
                              <a:latin typeface="Cambria Math"/>
                            </a:rPr>
                          </m:ctrlPr>
                        </m:sSupPr>
                        <m:e>
                          <m:sSub>
                            <m:sSubPr>
                              <m:ctrlPr>
                                <a:rPr lang="en-US" sz="3200" i="1">
                                  <a:solidFill>
                                    <a:prstClr val="black"/>
                                  </a:solidFill>
                                  <a:latin typeface="Cambria Math"/>
                                </a:rPr>
                              </m:ctrlPr>
                            </m:sSubPr>
                            <m:e>
                              <m:r>
                                <a:rPr lang="en-US" sz="3200" i="1">
                                  <a:solidFill>
                                    <a:prstClr val="black"/>
                                  </a:solidFill>
                                  <a:latin typeface="Cambria Math"/>
                                </a:rPr>
                                <m:t>𝑘</m:t>
                              </m:r>
                            </m:e>
                            <m:sub>
                              <m:r>
                                <a:rPr lang="en-US" sz="3200" i="1">
                                  <a:solidFill>
                                    <a:prstClr val="black"/>
                                  </a:solidFill>
                                  <a:latin typeface="Cambria Math"/>
                                </a:rPr>
                                <m:t>𝑡</m:t>
                              </m:r>
                            </m:sub>
                          </m:sSub>
                        </m:e>
                        <m:sup>
                          <m:r>
                            <a:rPr lang="en-US" sz="3200" b="0" i="1" smtClean="0">
                              <a:solidFill>
                                <a:prstClr val="black"/>
                              </a:solidFill>
                              <a:latin typeface="Cambria Math"/>
                              <a:ea typeface="Cambria Math"/>
                            </a:rPr>
                            <m:t>𝛼</m:t>
                          </m:r>
                        </m:sup>
                      </m:sSup>
                      <m:sSup>
                        <m:sSupPr>
                          <m:ctrlPr>
                            <a:rPr lang="en-US" sz="3200" i="1">
                              <a:latin typeface="Cambria Math"/>
                            </a:rPr>
                          </m:ctrlPr>
                        </m:sSupPr>
                        <m:e>
                          <m:sSub>
                            <m:sSubPr>
                              <m:ctrlPr>
                                <a:rPr lang="en-US" sz="3200" i="1">
                                  <a:latin typeface="Cambria Math"/>
                                </a:rPr>
                              </m:ctrlPr>
                            </m:sSubPr>
                            <m:e>
                              <m:r>
                                <a:rPr lang="en-US" sz="3200" i="1">
                                  <a:solidFill>
                                    <a:prstClr val="black"/>
                                  </a:solidFill>
                                  <a:latin typeface="Cambria Math"/>
                                  <a:ea typeface="Cambria Math"/>
                                </a:rPr>
                                <m:t>ℓ</m:t>
                              </m:r>
                            </m:e>
                            <m:sub>
                              <m:r>
                                <a:rPr lang="en-US" sz="3200" b="0" i="1" smtClean="0">
                                  <a:solidFill>
                                    <a:prstClr val="black"/>
                                  </a:solidFill>
                                  <a:latin typeface="Cambria Math"/>
                                  <a:ea typeface="Cambria Math"/>
                                </a:rPr>
                                <m:t>𝑡</m:t>
                              </m:r>
                            </m:sub>
                          </m:sSub>
                        </m:e>
                        <m:sup>
                          <m:r>
                            <a:rPr lang="en-US" sz="3200" b="0" i="1" smtClean="0">
                              <a:solidFill>
                                <a:prstClr val="black"/>
                              </a:solidFill>
                              <a:latin typeface="Cambria Math"/>
                              <a:ea typeface="Cambria Math"/>
                            </a:rPr>
                            <m:t>1−</m:t>
                          </m:r>
                          <m:r>
                            <a:rPr lang="en-US" sz="3200" i="1">
                              <a:solidFill>
                                <a:prstClr val="black"/>
                              </a:solidFill>
                              <a:latin typeface="Cambria Math"/>
                              <a:ea typeface="Cambria Math"/>
                            </a:rPr>
                            <m:t>𝛼</m:t>
                          </m:r>
                        </m:sup>
                      </m:sSup>
                      <m:r>
                        <a:rPr lang="en-US" sz="3200" b="0" i="0" smtClean="0">
                          <a:solidFill>
                            <a:prstClr val="black"/>
                          </a:solidFill>
                          <a:latin typeface="Cambria Math"/>
                          <a:ea typeface="Cambria Math"/>
                        </a:rPr>
                        <m:t>−</m:t>
                      </m:r>
                      <m:sSub>
                        <m:sSubPr>
                          <m:ctrlPr>
                            <a:rPr lang="en-US" sz="3200" i="1">
                              <a:solidFill>
                                <a:prstClr val="black"/>
                              </a:solidFill>
                              <a:latin typeface="Cambria Math"/>
                            </a:rPr>
                          </m:ctrlPr>
                        </m:sSubPr>
                        <m:e>
                          <m:r>
                            <m:rPr>
                              <m:sty m:val="p"/>
                            </m:rPr>
                            <a:rPr lang="el-GR" sz="3200" i="1">
                              <a:solidFill>
                                <a:prstClr val="black"/>
                              </a:solidFill>
                              <a:latin typeface="Cambria Math"/>
                              <a:ea typeface="Cambria Math"/>
                            </a:rPr>
                            <m:t>δ</m:t>
                          </m:r>
                          <m:r>
                            <a:rPr lang="en-US" sz="3200" i="1">
                              <a:solidFill>
                                <a:prstClr val="black"/>
                              </a:solidFill>
                              <a:latin typeface="Cambria Math"/>
                            </a:rPr>
                            <m:t>𝑘</m:t>
                          </m:r>
                        </m:e>
                        <m:sub>
                          <m:r>
                            <a:rPr lang="en-US" sz="3200" i="1">
                              <a:solidFill>
                                <a:prstClr val="black"/>
                              </a:solidFill>
                              <a:latin typeface="Cambria Math"/>
                            </a:rPr>
                            <m:t>𝑡</m:t>
                          </m:r>
                        </m:sub>
                      </m:sSub>
                    </m:oMath>
                  </m:oMathPara>
                </a14:m>
                <a:endParaRPr lang="nl-NL" sz="3200" dirty="0"/>
              </a:p>
            </p:txBody>
          </p:sp>
        </mc:Choice>
        <mc:Fallback xmlns="">
          <p:sp>
            <p:nvSpPr>
              <p:cNvPr id="4" name="Rectangle 3"/>
              <p:cNvSpPr>
                <a:spLocks noRot="1" noChangeAspect="1" noMove="1" noResize="1" noEditPoints="1" noAdjustHandles="1" noChangeArrowheads="1" noChangeShapeType="1" noTextEdit="1"/>
              </p:cNvSpPr>
              <p:nvPr/>
            </p:nvSpPr>
            <p:spPr>
              <a:xfrm>
                <a:off x="1547664" y="5013176"/>
                <a:ext cx="6048672" cy="625364"/>
              </a:xfrm>
              <a:prstGeom prst="rect">
                <a:avLst/>
              </a:prstGeom>
              <a:blipFill rotWithShape="1">
                <a:blip r:embed="rId4"/>
                <a:stretch>
                  <a:fillRect/>
                </a:stretch>
              </a:blipFill>
            </p:spPr>
            <p:txBody>
              <a:bodyPr/>
              <a:lstStyle/>
              <a:p>
                <a:r>
                  <a:rPr lang="nl-NL">
                    <a:noFill/>
                  </a:rPr>
                  <a:t> </a:t>
                </a:r>
              </a:p>
            </p:txBody>
          </p:sp>
        </mc:Fallback>
      </mc:AlternateContent>
      <p:sp>
        <p:nvSpPr>
          <p:cNvPr id="5" name="Slide Number Placeholder 4"/>
          <p:cNvSpPr>
            <a:spLocks noGrp="1"/>
          </p:cNvSpPr>
          <p:nvPr>
            <p:ph type="sldNum" sz="quarter" idx="12"/>
          </p:nvPr>
        </p:nvSpPr>
        <p:spPr/>
        <p:txBody>
          <a:bodyPr/>
          <a:lstStyle/>
          <a:p>
            <a:fld id="{96E05B36-BBC8-49B2-8E44-E3D025E32FF0}" type="slidenum">
              <a:rPr lang="nl-NL" smtClean="0"/>
              <a:t>26</a:t>
            </a:fld>
            <a:endParaRPr lang="nl-NL"/>
          </a:p>
        </p:txBody>
      </p:sp>
    </p:spTree>
    <p:extLst>
      <p:ext uri="{BB962C8B-B14F-4D97-AF65-F5344CB8AC3E}">
        <p14:creationId xmlns:p14="http://schemas.microsoft.com/office/powerpoint/2010/main" val="36821632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smtClean="0"/>
                  <a:t>Producers maximize their profits for given prices </a:t>
                </a:r>
                <a14:m>
                  <m:oMath xmlns:m="http://schemas.openxmlformats.org/officeDocument/2006/math">
                    <m:sSub>
                      <m:sSubPr>
                        <m:ctrlPr>
                          <a:rPr lang="en-US" b="0" i="1" smtClean="0">
                            <a:latin typeface="Cambria Math"/>
                          </a:rPr>
                        </m:ctrlPr>
                      </m:sSubPr>
                      <m:e>
                        <m:r>
                          <a:rPr lang="en-US" b="0" i="1" smtClean="0">
                            <a:latin typeface="Cambria Math"/>
                          </a:rPr>
                          <m:t>𝑤</m:t>
                        </m:r>
                      </m:e>
                      <m:sub>
                        <m:r>
                          <a:rPr lang="en-US" b="0" i="1" smtClean="0">
                            <a:latin typeface="Cambria Math"/>
                          </a:rPr>
                          <m:t>𝑡</m:t>
                        </m:r>
                      </m:sub>
                    </m:sSub>
                  </m:oMath>
                </a14:m>
                <a:r>
                  <a:rPr lang="nl-NL" dirty="0" smtClean="0"/>
                  <a:t>and </a:t>
                </a:r>
                <a14:m>
                  <m:oMath xmlns:m="http://schemas.openxmlformats.org/officeDocument/2006/math">
                    <m:sSub>
                      <m:sSubPr>
                        <m:ctrlPr>
                          <a:rPr lang="en-US" b="0" i="1" smtClean="0">
                            <a:latin typeface="Cambria Math"/>
                          </a:rPr>
                        </m:ctrlPr>
                      </m:sSubPr>
                      <m:e>
                        <m:r>
                          <a:rPr lang="en-US" b="0" i="1" smtClean="0">
                            <a:latin typeface="Cambria Math"/>
                          </a:rPr>
                          <m:t>𝑟</m:t>
                        </m:r>
                      </m:e>
                      <m:sub>
                        <m:r>
                          <a:rPr lang="en-US" b="0" i="1" smtClean="0">
                            <a:latin typeface="Cambria Math"/>
                          </a:rPr>
                          <m:t>𝑡</m:t>
                        </m:r>
                      </m:sub>
                    </m:sSub>
                  </m:oMath>
                </a14:m>
                <a:r>
                  <a:rPr lang="en-US" dirty="0" smtClean="0"/>
                  <a:t> </a:t>
                </a:r>
                <a:endParaRPr lang="nl-N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t="-17021" r="-74"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835696" y="2708920"/>
                <a:ext cx="4968552" cy="585801"/>
              </a:xfrm>
              <a:prstGeom prst="rect">
                <a:avLst/>
              </a:prstGeom>
            </p:spPr>
            <p:txBody>
              <a:bodyPr wrap="square">
                <a:spAutoFit/>
              </a:bodyPr>
              <a:lstStyle/>
              <a:p>
                <a:r>
                  <a:rPr lang="en-US" sz="3200" b="0" dirty="0" smtClean="0">
                    <a:solidFill>
                      <a:prstClr val="black"/>
                    </a:solidFill>
                  </a:rPr>
                  <a:t>Max</a:t>
                </a:r>
                <a14:m>
                  <m:oMath xmlns:m="http://schemas.openxmlformats.org/officeDocument/2006/math">
                    <m:r>
                      <a:rPr lang="en-US" sz="3200" b="0" i="0" smtClean="0">
                        <a:solidFill>
                          <a:prstClr val="black"/>
                        </a:solidFill>
                        <a:latin typeface="Cambria Math"/>
                      </a:rPr>
                      <m:t> </m:t>
                    </m:r>
                    <m:r>
                      <a:rPr lang="en-US" sz="3200" i="1">
                        <a:solidFill>
                          <a:prstClr val="black"/>
                        </a:solidFill>
                        <a:latin typeface="Cambria Math"/>
                      </a:rPr>
                      <m:t>𝑓</m:t>
                    </m:r>
                    <m:d>
                      <m:dPr>
                        <m:ctrlPr>
                          <a:rPr lang="en-US" sz="3200" i="1">
                            <a:solidFill>
                              <a:prstClr val="black"/>
                            </a:solidFill>
                            <a:latin typeface="Cambria Math"/>
                          </a:rPr>
                        </m:ctrlPr>
                      </m:dPr>
                      <m:e>
                        <m:sSub>
                          <m:sSubPr>
                            <m:ctrlPr>
                              <a:rPr lang="en-US" sz="3200" i="1">
                                <a:solidFill>
                                  <a:prstClr val="black"/>
                                </a:solidFill>
                                <a:latin typeface="Cambria Math"/>
                              </a:rPr>
                            </m:ctrlPr>
                          </m:sSubPr>
                          <m:e>
                            <m:r>
                              <a:rPr lang="en-US" sz="3200" i="1">
                                <a:solidFill>
                                  <a:prstClr val="black"/>
                                </a:solidFill>
                                <a:latin typeface="Cambria Math"/>
                              </a:rPr>
                              <m:t>𝑘</m:t>
                            </m:r>
                          </m:e>
                          <m:sub>
                            <m:r>
                              <a:rPr lang="en-US" sz="3200" i="1">
                                <a:solidFill>
                                  <a:prstClr val="black"/>
                                </a:solidFill>
                                <a:latin typeface="Cambria Math"/>
                              </a:rPr>
                              <m:t>𝑡</m:t>
                            </m:r>
                          </m:sub>
                        </m:sSub>
                        <m:r>
                          <a:rPr lang="en-US" sz="3200" i="1">
                            <a:solidFill>
                              <a:prstClr val="black"/>
                            </a:solidFill>
                            <a:latin typeface="Cambria Math"/>
                          </a:rPr>
                          <m:t>,</m:t>
                        </m:r>
                        <m:sSub>
                          <m:sSubPr>
                            <m:ctrlPr>
                              <a:rPr lang="en-US" sz="3200" i="1" smtClean="0">
                                <a:latin typeface="Cambria Math"/>
                              </a:rPr>
                            </m:ctrlPr>
                          </m:sSubPr>
                          <m:e>
                            <m:r>
                              <a:rPr lang="en-US" sz="3200" i="1">
                                <a:solidFill>
                                  <a:prstClr val="black"/>
                                </a:solidFill>
                                <a:latin typeface="Cambria Math"/>
                                <a:ea typeface="Cambria Math"/>
                              </a:rPr>
                              <m:t>ℓ</m:t>
                            </m:r>
                          </m:e>
                          <m:sub>
                            <m:r>
                              <a:rPr lang="en-US" sz="3200" i="1">
                                <a:solidFill>
                                  <a:prstClr val="black"/>
                                </a:solidFill>
                                <a:latin typeface="Cambria Math"/>
                                <a:ea typeface="Cambria Math"/>
                              </a:rPr>
                              <m:t>𝑡</m:t>
                            </m:r>
                          </m:sub>
                        </m:sSub>
                      </m:e>
                    </m:d>
                    <m:r>
                      <a:rPr lang="en-US" sz="3200" b="0" i="1" smtClean="0">
                        <a:solidFill>
                          <a:prstClr val="black"/>
                        </a:solidFill>
                        <a:latin typeface="Cambria Math"/>
                      </a:rPr>
                      <m:t>−</m:t>
                    </m:r>
                    <m:sSub>
                      <m:sSubPr>
                        <m:ctrlPr>
                          <a:rPr lang="en-US" sz="3200" b="0" i="1" smtClean="0">
                            <a:latin typeface="Cambria Math"/>
                          </a:rPr>
                        </m:ctrlPr>
                      </m:sSubPr>
                      <m:e>
                        <m:r>
                          <a:rPr lang="en-US" sz="3200" b="0" i="1" smtClean="0">
                            <a:latin typeface="Cambria Math"/>
                          </a:rPr>
                          <m:t>𝑤</m:t>
                        </m:r>
                      </m:e>
                      <m:sub>
                        <m:r>
                          <a:rPr lang="en-US" sz="3200" b="0" i="1" smtClean="0">
                            <a:latin typeface="Cambria Math"/>
                          </a:rPr>
                          <m:t>𝑡</m:t>
                        </m:r>
                      </m:sub>
                    </m:sSub>
                    <m:sSub>
                      <m:sSubPr>
                        <m:ctrlPr>
                          <a:rPr lang="en-US" sz="3200" i="1" smtClean="0">
                            <a:latin typeface="Cambria Math"/>
                          </a:rPr>
                        </m:ctrlPr>
                      </m:sSubPr>
                      <m:e>
                        <m:r>
                          <a:rPr lang="en-US" sz="3200" i="1">
                            <a:solidFill>
                              <a:prstClr val="black"/>
                            </a:solidFill>
                            <a:latin typeface="Cambria Math"/>
                            <a:ea typeface="Cambria Math"/>
                          </a:rPr>
                          <m:t>ℓ</m:t>
                        </m:r>
                      </m:e>
                      <m:sub>
                        <m:r>
                          <a:rPr lang="en-US" sz="3200" i="1">
                            <a:solidFill>
                              <a:prstClr val="black"/>
                            </a:solidFill>
                            <a:latin typeface="Cambria Math"/>
                            <a:ea typeface="Cambria Math"/>
                          </a:rPr>
                          <m:t>𝑡</m:t>
                        </m:r>
                      </m:sub>
                    </m:sSub>
                    <m:r>
                      <a:rPr lang="en-US" sz="3200" b="0" i="1" smtClean="0">
                        <a:solidFill>
                          <a:prstClr val="black"/>
                        </a:solidFill>
                        <a:latin typeface="Cambria Math"/>
                        <a:ea typeface="Cambria Math"/>
                      </a:rPr>
                      <m:t>−</m:t>
                    </m:r>
                    <m:sSub>
                      <m:sSubPr>
                        <m:ctrlPr>
                          <a:rPr lang="en-US" sz="3200" b="0" i="1" smtClean="0">
                            <a:solidFill>
                              <a:prstClr val="black"/>
                            </a:solidFill>
                            <a:latin typeface="Cambria Math"/>
                            <a:ea typeface="Cambria Math"/>
                          </a:rPr>
                        </m:ctrlPr>
                      </m:sSubPr>
                      <m:e>
                        <m:r>
                          <a:rPr lang="en-US" sz="3200" b="0" i="1" smtClean="0">
                            <a:solidFill>
                              <a:prstClr val="black"/>
                            </a:solidFill>
                            <a:latin typeface="Cambria Math"/>
                            <a:ea typeface="Cambria Math"/>
                          </a:rPr>
                          <m:t>𝑟</m:t>
                        </m:r>
                      </m:e>
                      <m:sub>
                        <m:r>
                          <a:rPr lang="en-US" sz="3200" b="0" i="1" smtClean="0">
                            <a:solidFill>
                              <a:prstClr val="black"/>
                            </a:solidFill>
                            <a:latin typeface="Cambria Math"/>
                            <a:ea typeface="Cambria Math"/>
                          </a:rPr>
                          <m:t>𝑡</m:t>
                        </m:r>
                      </m:sub>
                    </m:sSub>
                    <m:sSub>
                      <m:sSubPr>
                        <m:ctrlPr>
                          <a:rPr lang="en-US" sz="3200" i="1">
                            <a:solidFill>
                              <a:prstClr val="black"/>
                            </a:solidFill>
                            <a:latin typeface="Cambria Math"/>
                          </a:rPr>
                        </m:ctrlPr>
                      </m:sSubPr>
                      <m:e>
                        <m:r>
                          <a:rPr lang="en-US" sz="3200" i="1">
                            <a:solidFill>
                              <a:prstClr val="black"/>
                            </a:solidFill>
                            <a:latin typeface="Cambria Math"/>
                          </a:rPr>
                          <m:t>𝑘</m:t>
                        </m:r>
                      </m:e>
                      <m:sub>
                        <m:r>
                          <a:rPr lang="en-US" sz="3200" i="1">
                            <a:solidFill>
                              <a:prstClr val="black"/>
                            </a:solidFill>
                            <a:latin typeface="Cambria Math"/>
                          </a:rPr>
                          <m:t>𝑡</m:t>
                        </m:r>
                      </m:sub>
                    </m:sSub>
                  </m:oMath>
                </a14:m>
                <a:endParaRPr lang="nl-NL" sz="3200" dirty="0"/>
              </a:p>
            </p:txBody>
          </p:sp>
        </mc:Choice>
        <mc:Fallback xmlns="">
          <p:sp>
            <p:nvSpPr>
              <p:cNvPr id="4" name="Rectangle 3"/>
              <p:cNvSpPr>
                <a:spLocks noRot="1" noChangeAspect="1" noMove="1" noResize="1" noEditPoints="1" noAdjustHandles="1" noChangeArrowheads="1" noChangeShapeType="1" noTextEdit="1"/>
              </p:cNvSpPr>
              <p:nvPr/>
            </p:nvSpPr>
            <p:spPr>
              <a:xfrm>
                <a:off x="1835696" y="2708920"/>
                <a:ext cx="4968552" cy="585801"/>
              </a:xfrm>
              <a:prstGeom prst="rect">
                <a:avLst/>
              </a:prstGeom>
              <a:blipFill rotWithShape="1">
                <a:blip r:embed="rId3"/>
                <a:stretch>
                  <a:fillRect l="-3067" t="-12500" b="-34375"/>
                </a:stretch>
              </a:blipFill>
            </p:spPr>
            <p:txBody>
              <a:bodyPr/>
              <a:lstStyle/>
              <a:p>
                <a:r>
                  <a:rPr lang="nl-NL">
                    <a:noFill/>
                  </a:rPr>
                  <a:t> </a:t>
                </a:r>
              </a:p>
            </p:txBody>
          </p:sp>
        </mc:Fallback>
      </mc:AlternateContent>
      <p:sp>
        <p:nvSpPr>
          <p:cNvPr id="3" name="Slide Number Placeholder 2"/>
          <p:cNvSpPr>
            <a:spLocks noGrp="1"/>
          </p:cNvSpPr>
          <p:nvPr>
            <p:ph type="sldNum" sz="quarter" idx="12"/>
          </p:nvPr>
        </p:nvSpPr>
        <p:spPr/>
        <p:txBody>
          <a:bodyPr/>
          <a:lstStyle/>
          <a:p>
            <a:fld id="{96E05B36-BBC8-49B2-8E44-E3D025E32FF0}" type="slidenum">
              <a:rPr lang="nl-NL" smtClean="0"/>
              <a:t>27</a:t>
            </a:fld>
            <a:endParaRPr lang="nl-NL"/>
          </a:p>
        </p:txBody>
      </p:sp>
    </p:spTree>
    <p:extLst>
      <p:ext uri="{BB962C8B-B14F-4D97-AF65-F5344CB8AC3E}">
        <p14:creationId xmlns:p14="http://schemas.microsoft.com/office/powerpoint/2010/main" val="4898726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07504" y="274638"/>
                <a:ext cx="8928992" cy="1143000"/>
              </a:xfrm>
            </p:spPr>
            <p:txBody>
              <a:bodyPr>
                <a:normAutofit fontScale="90000"/>
              </a:bodyPr>
              <a:lstStyle/>
              <a:p>
                <a:r>
                  <a:rPr lang="en-US" dirty="0" smtClean="0"/>
                  <a:t>Still need to find prices</a:t>
                </a:r>
                <a:r>
                  <a:rPr lang="en-US" b="0" dirty="0" smtClean="0"/>
                  <a:t> </a:t>
                </a:r>
                <a14:m>
                  <m:oMath xmlns:m="http://schemas.openxmlformats.org/officeDocument/2006/math">
                    <m:sSub>
                      <m:sSubPr>
                        <m:ctrlPr>
                          <a:rPr lang="en-US" b="0" i="1" smtClean="0">
                            <a:latin typeface="Cambria Math"/>
                          </a:rPr>
                        </m:ctrlPr>
                      </m:sSubPr>
                      <m:e>
                        <m:r>
                          <a:rPr lang="en-US" b="0" i="1" smtClean="0">
                            <a:latin typeface="Cambria Math"/>
                          </a:rPr>
                          <m:t>𝑤</m:t>
                        </m:r>
                      </m:e>
                      <m:sub>
                        <m:r>
                          <a:rPr lang="en-US" b="0" i="1" smtClean="0">
                            <a:latin typeface="Cambria Math"/>
                          </a:rPr>
                          <m:t>𝑡</m:t>
                        </m:r>
                      </m:sub>
                    </m:sSub>
                  </m:oMath>
                </a14:m>
                <a:r>
                  <a:rPr lang="nl-NL" dirty="0" smtClean="0"/>
                  <a:t>and </a:t>
                </a:r>
                <a14:m>
                  <m:oMath xmlns:m="http://schemas.openxmlformats.org/officeDocument/2006/math">
                    <m:sSub>
                      <m:sSubPr>
                        <m:ctrlPr>
                          <a:rPr lang="en-US" b="0" i="1" smtClean="0">
                            <a:latin typeface="Cambria Math"/>
                          </a:rPr>
                        </m:ctrlPr>
                      </m:sSubPr>
                      <m:e>
                        <m:r>
                          <a:rPr lang="en-US" b="0" i="1" smtClean="0">
                            <a:latin typeface="Cambria Math"/>
                          </a:rPr>
                          <m:t>𝑟</m:t>
                        </m:r>
                      </m:e>
                      <m:sub>
                        <m:r>
                          <a:rPr lang="en-US" b="0" i="1" smtClean="0">
                            <a:latin typeface="Cambria Math"/>
                          </a:rPr>
                          <m:t>𝑡</m:t>
                        </m:r>
                      </m:sub>
                    </m:sSub>
                  </m:oMath>
                </a14:m>
                <a:r>
                  <a:rPr lang="en-US" dirty="0" smtClean="0"/>
                  <a:t> to solve for the coevolution of environment quality &amp; economic growth </a:t>
                </a:r>
                <a:endParaRPr lang="nl-N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07504" y="274638"/>
                <a:ext cx="8928992" cy="1143000"/>
              </a:xfrm>
              <a:blipFill rotWithShape="1">
                <a:blip r:embed="rId2"/>
                <a:stretch>
                  <a:fillRect l="-273" t="-43617" r="-1708" b="-56383"/>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927373"/>
                <a:ext cx="8229600" cy="4525963"/>
              </a:xfrm>
            </p:spPr>
            <p:txBody>
              <a:bodyPr/>
              <a:lstStyle/>
              <a:p>
                <a:r>
                  <a:rPr lang="en-US" dirty="0" smtClean="0"/>
                  <a:t>Find </a:t>
                </a:r>
                <a14:m>
                  <m:oMath xmlns:m="http://schemas.openxmlformats.org/officeDocument/2006/math">
                    <m:sSub>
                      <m:sSubPr>
                        <m:ctrlPr>
                          <a:rPr lang="en-US" b="0" i="1" smtClean="0">
                            <a:latin typeface="Cambria Math"/>
                          </a:rPr>
                        </m:ctrlPr>
                      </m:sSubPr>
                      <m:e>
                        <m:r>
                          <a:rPr lang="en-US" b="0" i="1" smtClean="0">
                            <a:latin typeface="Cambria Math"/>
                          </a:rPr>
                          <m:t>𝑤</m:t>
                        </m:r>
                      </m:e>
                      <m:sub>
                        <m:r>
                          <a:rPr lang="en-US" b="0" i="1" smtClean="0">
                            <a:latin typeface="Cambria Math"/>
                          </a:rPr>
                          <m:t>𝑡</m:t>
                        </m:r>
                      </m:sub>
                    </m:sSub>
                  </m:oMath>
                </a14:m>
                <a:r>
                  <a:rPr lang="nl-NL" dirty="0" smtClean="0"/>
                  <a:t>and </a:t>
                </a:r>
                <a14:m>
                  <m:oMath xmlns:m="http://schemas.openxmlformats.org/officeDocument/2006/math">
                    <m:sSub>
                      <m:sSubPr>
                        <m:ctrlPr>
                          <a:rPr lang="en-US" b="0" i="1" smtClean="0">
                            <a:latin typeface="Cambria Math"/>
                          </a:rPr>
                        </m:ctrlPr>
                      </m:sSubPr>
                      <m:e>
                        <m:r>
                          <a:rPr lang="en-US" b="0" i="1" smtClean="0">
                            <a:latin typeface="Cambria Math"/>
                          </a:rPr>
                          <m:t>𝑟</m:t>
                        </m:r>
                      </m:e>
                      <m:sub>
                        <m:r>
                          <a:rPr lang="en-US" b="0" i="1" smtClean="0">
                            <a:latin typeface="Cambria Math"/>
                          </a:rPr>
                          <m:t>𝑡</m:t>
                        </m:r>
                      </m:sub>
                    </m:sSub>
                  </m:oMath>
                </a14:m>
                <a:r>
                  <a:rPr lang="nl-NL" dirty="0" smtClean="0"/>
                  <a:t> </a:t>
                </a:r>
                <a:r>
                  <a:rPr lang="nl-NL" dirty="0" err="1" smtClean="0"/>
                  <a:t>such</a:t>
                </a:r>
                <a:r>
                  <a:rPr lang="nl-NL" dirty="0" smtClean="0"/>
                  <a:t> </a:t>
                </a:r>
                <a:r>
                  <a:rPr lang="nl-NL" dirty="0" err="1" smtClean="0"/>
                  <a:t>that</a:t>
                </a:r>
                <a:r>
                  <a:rPr lang="nl-NL" dirty="0" smtClean="0"/>
                  <a:t>:</a:t>
                </a:r>
              </a:p>
              <a:p>
                <a:pPr lvl="1"/>
                <a:r>
                  <a:rPr lang="en-US" dirty="0" smtClean="0"/>
                  <a:t>Agents maximize their utility</a:t>
                </a:r>
              </a:p>
              <a:p>
                <a:pPr lvl="1"/>
                <a:r>
                  <a:rPr lang="en-US" dirty="0" smtClean="0"/>
                  <a:t>Producers maximize their profits</a:t>
                </a:r>
              </a:p>
              <a:p>
                <a:pPr lvl="1"/>
                <a:r>
                  <a:rPr lang="en-US" dirty="0" smtClean="0"/>
                  <a:t>Commodity balances hold, i.e.</a:t>
                </a:r>
              </a:p>
              <a:p>
                <a:pPr lvl="2"/>
                <a:r>
                  <a:rPr lang="nl-NL" dirty="0" smtClean="0"/>
                  <a:t>Balance of </a:t>
                </a:r>
                <a:r>
                  <a:rPr lang="nl-NL" dirty="0" err="1" smtClean="0"/>
                  <a:t>capital</a:t>
                </a:r>
                <a:r>
                  <a:rPr lang="nl-NL" dirty="0" smtClean="0"/>
                  <a:t>: </a:t>
                </a:r>
                <a:r>
                  <a:rPr lang="nl-NL" dirty="0" err="1" smtClean="0"/>
                  <a:t>savings</a:t>
                </a:r>
                <a:r>
                  <a:rPr lang="nl-NL" dirty="0" smtClean="0"/>
                  <a:t> are the maximum </a:t>
                </a:r>
                <a:r>
                  <a:rPr lang="nl-NL" dirty="0" err="1" smtClean="0"/>
                  <a:t>available</a:t>
                </a:r>
                <a:r>
                  <a:rPr lang="nl-NL" dirty="0" smtClean="0"/>
                  <a:t> </a:t>
                </a:r>
                <a:r>
                  <a:rPr lang="nl-NL" dirty="0" err="1" smtClean="0"/>
                  <a:t>captial</a:t>
                </a:r>
                <a:r>
                  <a:rPr lang="nl-NL" dirty="0" smtClean="0"/>
                  <a:t> </a:t>
                </a:r>
                <a:r>
                  <a:rPr lang="nl-NL" dirty="0" err="1" smtClean="0"/>
                  <a:t>for</a:t>
                </a:r>
                <a:r>
                  <a:rPr lang="nl-NL" dirty="0" smtClean="0"/>
                  <a:t> the next time step, i.e.</a:t>
                </a:r>
                <a:r>
                  <a:rPr lang="en-US" b="0" dirty="0" smtClean="0"/>
                  <a:t> </a:t>
                </a:r>
                <a14:m>
                  <m:oMath xmlns:m="http://schemas.openxmlformats.org/officeDocument/2006/math">
                    <m:sSub>
                      <m:sSubPr>
                        <m:ctrlPr>
                          <a:rPr lang="en-US" b="0" i="1" smtClean="0">
                            <a:latin typeface="Cambria Math"/>
                          </a:rPr>
                        </m:ctrlPr>
                      </m:sSubPr>
                      <m:e>
                        <m:r>
                          <a:rPr lang="en-US" b="0" i="1" smtClean="0">
                            <a:latin typeface="Cambria Math"/>
                          </a:rPr>
                          <m:t>𝑘</m:t>
                        </m:r>
                      </m:e>
                      <m:sub>
                        <m:r>
                          <a:rPr lang="en-US" b="0" i="1" smtClean="0">
                            <a:latin typeface="Cambria Math"/>
                          </a:rPr>
                          <m:t>𝑡</m:t>
                        </m:r>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𝑠</m:t>
                        </m:r>
                      </m:e>
                      <m:sub>
                        <m:r>
                          <a:rPr lang="en-US" b="0" i="1" smtClean="0">
                            <a:latin typeface="Cambria Math"/>
                          </a:rPr>
                          <m:t>𝑡</m:t>
                        </m:r>
                      </m:sub>
                    </m:sSub>
                    <m:r>
                      <a:rPr lang="en-US" b="0" i="1" smtClean="0">
                        <a:latin typeface="Cambria Math"/>
                      </a:rPr>
                      <m:t> </m:t>
                    </m:r>
                  </m:oMath>
                </a14:m>
                <a:endParaRPr lang="nl-NL" dirty="0" smtClean="0"/>
              </a:p>
              <a:p>
                <a:pPr lvl="2"/>
                <a:r>
                  <a:rPr lang="en-US" dirty="0" smtClean="0"/>
                  <a:t>Balance of labor: 1 unit of labor is the maximum available in any time period, i.e. </a:t>
                </a:r>
                <a14:m>
                  <m:oMath xmlns:m="http://schemas.openxmlformats.org/officeDocument/2006/math">
                    <m:sSub>
                      <m:sSubPr>
                        <m:ctrlPr>
                          <a:rPr lang="en-US" b="0" i="1" smtClean="0">
                            <a:latin typeface="Cambria Math"/>
                          </a:rPr>
                        </m:ctrlPr>
                      </m:sSubPr>
                      <m:e>
                        <m:r>
                          <a:rPr lang="en-US" b="0" i="1" smtClean="0">
                            <a:latin typeface="Cambria Math"/>
                            <a:ea typeface="Cambria Math"/>
                          </a:rPr>
                          <m:t>ℓ</m:t>
                        </m:r>
                      </m:e>
                      <m:sub>
                        <m:r>
                          <a:rPr lang="en-US" b="0" i="1" smtClean="0">
                            <a:latin typeface="Cambria Math"/>
                          </a:rPr>
                          <m:t>𝑡</m:t>
                        </m:r>
                      </m:sub>
                    </m:sSub>
                    <m:r>
                      <a:rPr lang="en-US" b="0" i="1" smtClean="0">
                        <a:latin typeface="Cambria Math"/>
                        <a:ea typeface="Cambria Math"/>
                      </a:rPr>
                      <m:t>=</m:t>
                    </m:r>
                    <m:r>
                      <a:rPr lang="en-US" b="0" i="1" smtClean="0">
                        <a:latin typeface="Cambria Math"/>
                      </a:rPr>
                      <m:t>1</m:t>
                    </m:r>
                  </m:oMath>
                </a14:m>
                <a:r>
                  <a:rPr lang="nl-NL" dirty="0" smtClean="0"/>
                  <a:t>.</a:t>
                </a:r>
              </a:p>
              <a:p>
                <a:r>
                  <a:rPr lang="en-US" dirty="0" smtClean="0"/>
                  <a:t>The economy is then at equilibrium</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927373"/>
                <a:ext cx="8229600" cy="4525963"/>
              </a:xfrm>
              <a:blipFill rotWithShape="1">
                <a:blip r:embed="rId3"/>
                <a:stretch>
                  <a:fillRect l="-1630" t="-16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6E05B36-BBC8-49B2-8E44-E3D025E32FF0}" type="slidenum">
              <a:rPr lang="nl-NL" smtClean="0"/>
              <a:t>28</a:t>
            </a:fld>
            <a:endParaRPr lang="nl-NL"/>
          </a:p>
        </p:txBody>
      </p:sp>
    </p:spTree>
    <p:extLst>
      <p:ext uri="{BB962C8B-B14F-4D97-AF65-F5344CB8AC3E}">
        <p14:creationId xmlns:p14="http://schemas.microsoft.com/office/powerpoint/2010/main" val="19575454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Equilibrium prices</a:t>
            </a:r>
            <a:endParaRPr lang="nl-NL" dirty="0"/>
          </a:p>
        </p:txBody>
      </p:sp>
      <mc:AlternateContent xmlns:mc="http://schemas.openxmlformats.org/markup-compatibility/2006" xmlns:a14="http://schemas.microsoft.com/office/drawing/2010/main">
        <mc:Choice Requires="a14">
          <p:sp>
            <p:nvSpPr>
              <p:cNvPr id="4" name="TextBox 3"/>
              <p:cNvSpPr txBox="1"/>
              <p:nvPr/>
            </p:nvSpPr>
            <p:spPr>
              <a:xfrm>
                <a:off x="2134691" y="2681721"/>
                <a:ext cx="38924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a:rPr>
                          </m:ctrlPr>
                        </m:sSubPr>
                        <m:e>
                          <m:r>
                            <a:rPr lang="en-US" sz="3200" b="0" i="1" smtClean="0">
                              <a:latin typeface="Cambria Math"/>
                            </a:rPr>
                            <m:t>𝑤</m:t>
                          </m:r>
                        </m:e>
                        <m:sub>
                          <m:r>
                            <a:rPr lang="en-US" sz="3200" b="0" i="1" smtClean="0">
                              <a:latin typeface="Cambria Math"/>
                            </a:rPr>
                            <m:t>𝑡</m:t>
                          </m:r>
                        </m:sub>
                      </m:sSub>
                      <m:r>
                        <a:rPr lang="en-US" sz="3200" b="0" i="1" smtClean="0">
                          <a:latin typeface="Cambria Math"/>
                        </a:rPr>
                        <m:t>=(1−</m:t>
                      </m:r>
                      <m:r>
                        <a:rPr lang="en-US" sz="3200" b="0" i="1" smtClean="0">
                          <a:latin typeface="Cambria Math"/>
                          <a:ea typeface="Cambria Math"/>
                        </a:rPr>
                        <m:t>𝛿</m:t>
                      </m:r>
                      <m:r>
                        <a:rPr lang="en-US" sz="3200" b="0" i="1" smtClean="0">
                          <a:latin typeface="Cambria Math"/>
                          <a:ea typeface="Cambria Math"/>
                        </a:rPr>
                        <m:t>)</m:t>
                      </m:r>
                      <m:r>
                        <a:rPr lang="en-US" sz="3200" b="0" i="1" smtClean="0">
                          <a:latin typeface="Cambria Math"/>
                        </a:rPr>
                        <m:t>𝑓</m:t>
                      </m:r>
                      <m:r>
                        <a:rPr lang="en-US" sz="3200" b="0" i="1" smtClean="0">
                          <a:latin typeface="Cambria Math"/>
                        </a:rPr>
                        <m:t>(</m:t>
                      </m:r>
                      <m:sSub>
                        <m:sSubPr>
                          <m:ctrlPr>
                            <a:rPr lang="en-US" sz="3200" b="0" i="1" smtClean="0">
                              <a:latin typeface="Cambria Math"/>
                            </a:rPr>
                          </m:ctrlPr>
                        </m:sSubPr>
                        <m:e>
                          <m:r>
                            <a:rPr lang="en-US" sz="3200" b="0" i="1" smtClean="0">
                              <a:latin typeface="Cambria Math"/>
                            </a:rPr>
                            <m:t>𝑘</m:t>
                          </m:r>
                        </m:e>
                        <m:sub>
                          <m:r>
                            <a:rPr lang="en-US" sz="3200" b="0" i="1" smtClean="0">
                              <a:latin typeface="Cambria Math"/>
                            </a:rPr>
                            <m:t>𝑡</m:t>
                          </m:r>
                        </m:sub>
                      </m:sSub>
                      <m:r>
                        <a:rPr lang="en-US" sz="3200" b="0" i="1" smtClean="0">
                          <a:latin typeface="Cambria Math"/>
                        </a:rPr>
                        <m:t>,1)</m:t>
                      </m:r>
                    </m:oMath>
                  </m:oMathPara>
                </a14:m>
                <a:endParaRPr lang="nl-NL"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2134691" y="2681721"/>
                <a:ext cx="3892412" cy="584775"/>
              </a:xfrm>
              <a:prstGeom prst="rect">
                <a:avLst/>
              </a:prstGeom>
              <a:blipFill rotWithShape="1">
                <a:blip r:embed="rId2"/>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352231" y="3861048"/>
                <a:ext cx="3506666" cy="1113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a:rPr>
                          </m:ctrlPr>
                        </m:sSubPr>
                        <m:e>
                          <m:r>
                            <a:rPr lang="en-US" sz="3200" b="0" i="1" smtClean="0">
                              <a:latin typeface="Cambria Math"/>
                            </a:rPr>
                            <m:t>𝑟</m:t>
                          </m:r>
                        </m:e>
                        <m:sub>
                          <m:r>
                            <a:rPr lang="en-US" sz="3200" b="0" i="1" smtClean="0">
                              <a:latin typeface="Cambria Math"/>
                            </a:rPr>
                            <m:t>𝑡</m:t>
                          </m:r>
                        </m:sub>
                      </m:sSub>
                      <m:r>
                        <a:rPr lang="en-US" sz="3200" b="0" i="1" smtClean="0">
                          <a:latin typeface="Cambria Math"/>
                        </a:rPr>
                        <m:t>=</m:t>
                      </m:r>
                      <m:f>
                        <m:fPr>
                          <m:ctrlPr>
                            <a:rPr lang="en-US" sz="3200" b="0" i="1" smtClean="0">
                              <a:latin typeface="Cambria Math"/>
                            </a:rPr>
                          </m:ctrlPr>
                        </m:fPr>
                        <m:num>
                          <m:r>
                            <a:rPr lang="en-US" sz="3200" b="0" i="1" smtClean="0">
                              <a:latin typeface="Cambria Math"/>
                              <a:ea typeface="Cambria Math"/>
                            </a:rPr>
                            <m:t>𝜕</m:t>
                          </m:r>
                          <m:r>
                            <a:rPr lang="en-US" sz="3200" b="0" i="1" smtClean="0">
                              <a:latin typeface="Cambria Math"/>
                            </a:rPr>
                            <m:t>𝑓</m:t>
                          </m:r>
                          <m:r>
                            <a:rPr lang="en-US" sz="3200" b="0" i="1" smtClean="0">
                              <a:latin typeface="Cambria Math"/>
                            </a:rPr>
                            <m:t>(</m:t>
                          </m:r>
                          <m:sSub>
                            <m:sSubPr>
                              <m:ctrlPr>
                                <a:rPr lang="en-US" sz="3200" b="0" i="1" smtClean="0">
                                  <a:latin typeface="Cambria Math"/>
                                </a:rPr>
                              </m:ctrlPr>
                            </m:sSubPr>
                            <m:e>
                              <m:r>
                                <a:rPr lang="en-US" sz="3200" b="0" i="1" smtClean="0">
                                  <a:latin typeface="Cambria Math"/>
                                </a:rPr>
                                <m:t>𝑘</m:t>
                              </m:r>
                            </m:e>
                            <m:sub>
                              <m:r>
                                <a:rPr lang="en-US" sz="3200" b="0" i="1" smtClean="0">
                                  <a:latin typeface="Cambria Math"/>
                                </a:rPr>
                                <m:t>𝑡</m:t>
                              </m:r>
                            </m:sub>
                          </m:sSub>
                          <m:r>
                            <a:rPr lang="en-US" sz="3200" b="0" i="1" smtClean="0">
                              <a:latin typeface="Cambria Math"/>
                            </a:rPr>
                            <m:t>,1)</m:t>
                          </m:r>
                          <m:r>
                            <m:rPr>
                              <m:nor/>
                            </m:rPr>
                            <a:rPr lang="nl-NL" sz="3200" dirty="0"/>
                            <m:t> </m:t>
                          </m:r>
                        </m:num>
                        <m:den>
                          <m:r>
                            <a:rPr lang="en-US" sz="3200" b="0" i="1" smtClean="0">
                              <a:latin typeface="Cambria Math"/>
                              <a:ea typeface="Cambria Math"/>
                            </a:rPr>
                            <m:t>𝜕</m:t>
                          </m:r>
                          <m:sSub>
                            <m:sSubPr>
                              <m:ctrlPr>
                                <a:rPr lang="en-US" sz="3200" b="0" i="1" smtClean="0">
                                  <a:latin typeface="Cambria Math"/>
                                </a:rPr>
                              </m:ctrlPr>
                            </m:sSubPr>
                            <m:e>
                              <m:r>
                                <a:rPr lang="en-US" sz="3200" b="0" i="1" smtClean="0">
                                  <a:latin typeface="Cambria Math"/>
                                </a:rPr>
                                <m:t>𝑘</m:t>
                              </m:r>
                            </m:e>
                            <m:sub>
                              <m:r>
                                <a:rPr lang="en-US" sz="3200" b="0" i="1" smtClean="0">
                                  <a:latin typeface="Cambria Math"/>
                                </a:rPr>
                                <m:t>𝑡</m:t>
                              </m:r>
                            </m:sub>
                          </m:sSub>
                        </m:den>
                      </m:f>
                      <m:r>
                        <a:rPr lang="en-US" sz="3200" b="0" i="1" smtClean="0">
                          <a:latin typeface="Cambria Math"/>
                        </a:rPr>
                        <m:t>−</m:t>
                      </m:r>
                      <m:r>
                        <a:rPr lang="en-US" sz="3200" b="0" i="1" smtClean="0">
                          <a:latin typeface="Cambria Math"/>
                          <a:ea typeface="Cambria Math"/>
                        </a:rPr>
                        <m:t>𝛿</m:t>
                      </m:r>
                    </m:oMath>
                  </m:oMathPara>
                </a14:m>
                <a:endParaRPr lang="nl-NL"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2352231" y="3861048"/>
                <a:ext cx="3506666" cy="1113510"/>
              </a:xfrm>
              <a:prstGeom prst="rect">
                <a:avLst/>
              </a:prstGeom>
              <a:blipFill rotWithShape="1">
                <a:blip r:embed="rId3"/>
                <a:stretch>
                  <a:fillRect/>
                </a:stretch>
              </a:blipFill>
            </p:spPr>
            <p:txBody>
              <a:bodyPr/>
              <a:lstStyle/>
              <a:p>
                <a:r>
                  <a:rPr lang="nl-NL">
                    <a:noFill/>
                  </a:rPr>
                  <a:t> </a:t>
                </a:r>
              </a:p>
            </p:txBody>
          </p:sp>
        </mc:Fallback>
      </mc:AlternateContent>
      <p:sp>
        <p:nvSpPr>
          <p:cNvPr id="3" name="Slide Number Placeholder 2"/>
          <p:cNvSpPr>
            <a:spLocks noGrp="1"/>
          </p:cNvSpPr>
          <p:nvPr>
            <p:ph type="sldNum" sz="quarter" idx="12"/>
          </p:nvPr>
        </p:nvSpPr>
        <p:spPr/>
        <p:txBody>
          <a:bodyPr/>
          <a:lstStyle/>
          <a:p>
            <a:fld id="{96E05B36-BBC8-49B2-8E44-E3D025E32FF0}" type="slidenum">
              <a:rPr lang="nl-NL" smtClean="0"/>
              <a:t>29</a:t>
            </a:fld>
            <a:endParaRPr lang="nl-NL"/>
          </a:p>
        </p:txBody>
      </p:sp>
    </p:spTree>
    <p:extLst>
      <p:ext uri="{BB962C8B-B14F-4D97-AF65-F5344CB8AC3E}">
        <p14:creationId xmlns:p14="http://schemas.microsoft.com/office/powerpoint/2010/main" val="3711528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Utility maximization</a:t>
            </a:r>
            <a:endParaRPr lang="nl-NL" dirty="0"/>
          </a:p>
        </p:txBody>
      </p:sp>
      <mc:AlternateContent xmlns:mc="http://schemas.openxmlformats.org/markup-compatibility/2006" xmlns:a14="http://schemas.microsoft.com/office/drawing/2010/main">
        <mc:Choice Requires="a14">
          <p:sp>
            <p:nvSpPr>
              <p:cNvPr id="5" name="TextBox 4"/>
              <p:cNvSpPr txBox="1"/>
              <p:nvPr/>
            </p:nvSpPr>
            <p:spPr>
              <a:xfrm>
                <a:off x="2745970" y="1556792"/>
                <a:ext cx="3480312" cy="9520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𝑈</m:t>
                      </m:r>
                      <m:d>
                        <m:dPr>
                          <m:ctrlPr>
                            <a:rPr lang="en-GB" b="0" i="1" smtClean="0">
                              <a:latin typeface="Cambria Math"/>
                            </a:rPr>
                          </m:ctrlPr>
                        </m:dPr>
                        <m:e>
                          <m:sSub>
                            <m:sSubPr>
                              <m:ctrlPr>
                                <a:rPr lang="en-GB" b="0" i="1" smtClean="0">
                                  <a:latin typeface="Cambria Math"/>
                                </a:rPr>
                              </m:ctrlPr>
                            </m:sSubPr>
                            <m:e>
                              <m:r>
                                <a:rPr lang="en-GB" b="0" i="1" smtClean="0">
                                  <a:latin typeface="Cambria Math"/>
                                </a:rPr>
                                <m:t>𝑝</m:t>
                              </m:r>
                            </m:e>
                            <m:sub>
                              <m:r>
                                <a:rPr lang="en-GB" b="0" i="1" smtClean="0">
                                  <a:latin typeface="Cambria Math"/>
                                </a:rPr>
                                <m:t>1</m:t>
                              </m:r>
                            </m:sub>
                          </m:sSub>
                          <m:r>
                            <a:rPr lang="en-GB" b="0" i="1" smtClean="0">
                              <a:latin typeface="Cambria Math"/>
                            </a:rPr>
                            <m:t>,</m:t>
                          </m:r>
                          <m:sSub>
                            <m:sSubPr>
                              <m:ctrlPr>
                                <a:rPr lang="en-GB" i="1">
                                  <a:latin typeface="Cambria Math"/>
                                </a:rPr>
                              </m:ctrlPr>
                            </m:sSubPr>
                            <m:e>
                              <m:r>
                                <a:rPr lang="en-GB" i="1">
                                  <a:latin typeface="Cambria Math"/>
                                </a:rPr>
                                <m:t>𝑝</m:t>
                              </m:r>
                            </m:e>
                            <m:sub>
                              <m:r>
                                <a:rPr lang="en-GB" b="0" i="1" smtClean="0">
                                  <a:latin typeface="Cambria Math"/>
                                </a:rPr>
                                <m:t>2</m:t>
                              </m:r>
                            </m:sub>
                          </m:sSub>
                          <m:r>
                            <a:rPr lang="en-GB" b="0" i="1" smtClean="0">
                              <a:latin typeface="Cambria Math"/>
                            </a:rPr>
                            <m:t>,</m:t>
                          </m:r>
                          <m:r>
                            <a:rPr lang="en-GB" b="0" i="1" smtClean="0">
                              <a:latin typeface="Cambria Math"/>
                            </a:rPr>
                            <m:t>𝑀</m:t>
                          </m:r>
                        </m:e>
                      </m:d>
                      <m:r>
                        <a:rPr lang="en-GB" b="0" i="1" smtClean="0">
                          <a:latin typeface="Cambria Math"/>
                        </a:rPr>
                        <m:t>=</m:t>
                      </m:r>
                      <m:func>
                        <m:funcPr>
                          <m:ctrlPr>
                            <a:rPr lang="en-GB" b="0" i="1" smtClean="0">
                              <a:latin typeface="Cambria Math"/>
                            </a:rPr>
                          </m:ctrlPr>
                        </m:funcPr>
                        <m:fName>
                          <m:sSub>
                            <m:sSubPr>
                              <m:ctrlPr>
                                <a:rPr lang="en-GB" b="0" i="1" smtClean="0">
                                  <a:latin typeface="Cambria Math"/>
                                </a:rPr>
                              </m:ctrlPr>
                            </m:sSubPr>
                            <m:e>
                              <m:r>
                                <m:rPr>
                                  <m:sty m:val="p"/>
                                </m:rPr>
                                <a:rPr lang="en-GB">
                                  <a:latin typeface="Cambria Math"/>
                                </a:rPr>
                                <m:t>max</m:t>
                              </m:r>
                            </m:e>
                            <m:sub>
                              <m:sSub>
                                <m:sSubPr>
                                  <m:ctrlPr>
                                    <a:rPr lang="en-GB" i="1">
                                      <a:latin typeface="Cambria Math"/>
                                    </a:rPr>
                                  </m:ctrlPr>
                                </m:sSubPr>
                                <m:e>
                                  <m:r>
                                    <a:rPr lang="en-GB" i="1">
                                      <a:latin typeface="Cambria Math"/>
                                    </a:rPr>
                                    <m:t>𝑐</m:t>
                                  </m:r>
                                </m:e>
                                <m:sub>
                                  <m:r>
                                    <a:rPr lang="en-GB" i="1">
                                      <a:latin typeface="Cambria Math"/>
                                    </a:rPr>
                                    <m:t>1</m:t>
                                  </m:r>
                                </m:sub>
                              </m:sSub>
                              <m:r>
                                <a:rPr lang="en-GB" b="0" i="1" smtClean="0">
                                  <a:latin typeface="Cambria Math"/>
                                </a:rPr>
                                <m:t>,</m:t>
                              </m:r>
                              <m:sSub>
                                <m:sSubPr>
                                  <m:ctrlPr>
                                    <a:rPr lang="en-GB" i="1">
                                      <a:latin typeface="Cambria Math"/>
                                    </a:rPr>
                                  </m:ctrlPr>
                                </m:sSubPr>
                                <m:e>
                                  <m:r>
                                    <a:rPr lang="en-GB" i="1">
                                      <a:latin typeface="Cambria Math"/>
                                    </a:rPr>
                                    <m:t>𝑐</m:t>
                                  </m:r>
                                </m:e>
                                <m:sub>
                                  <m:r>
                                    <a:rPr lang="en-GB" b="0" i="1" smtClean="0">
                                      <a:latin typeface="Cambria Math"/>
                                    </a:rPr>
                                    <m:t>2</m:t>
                                  </m:r>
                                </m:sub>
                              </m:sSub>
                            </m:sub>
                          </m:sSub>
                        </m:fName>
                        <m:e>
                          <m:sSup>
                            <m:sSupPr>
                              <m:ctrlPr>
                                <a:rPr lang="en-GB" b="0" i="1" smtClean="0">
                                  <a:latin typeface="Cambria Math"/>
                                </a:rPr>
                              </m:ctrlPr>
                            </m:sSupPr>
                            <m:e>
                              <m:sSub>
                                <m:sSubPr>
                                  <m:ctrlPr>
                                    <a:rPr lang="en-GB" b="0" i="1" smtClean="0">
                                      <a:latin typeface="Cambria Math"/>
                                    </a:rPr>
                                  </m:ctrlPr>
                                </m:sSubPr>
                                <m:e>
                                  <m:r>
                                    <a:rPr lang="en-GB" b="0" i="1" smtClean="0">
                                      <a:latin typeface="Cambria Math"/>
                                    </a:rPr>
                                    <m:t>𝑐</m:t>
                                  </m:r>
                                </m:e>
                                <m:sub>
                                  <m:r>
                                    <a:rPr lang="en-GB" b="0" i="1" smtClean="0">
                                      <a:latin typeface="Cambria Math"/>
                                    </a:rPr>
                                    <m:t>1</m:t>
                                  </m:r>
                                </m:sub>
                              </m:sSub>
                            </m:e>
                            <m:sup>
                              <m:r>
                                <a:rPr lang="en-GB" b="0" i="1" smtClean="0">
                                  <a:latin typeface="Cambria Math"/>
                                  <a:ea typeface="Cambria Math"/>
                                </a:rPr>
                                <m:t>𝛾</m:t>
                              </m:r>
                            </m:sup>
                          </m:sSup>
                          <m:sSup>
                            <m:sSupPr>
                              <m:ctrlPr>
                                <a:rPr lang="en-GB" i="1">
                                  <a:latin typeface="Cambria Math"/>
                                </a:rPr>
                              </m:ctrlPr>
                            </m:sSupPr>
                            <m:e>
                              <m:sSub>
                                <m:sSubPr>
                                  <m:ctrlPr>
                                    <a:rPr lang="en-GB" i="1">
                                      <a:latin typeface="Cambria Math"/>
                                    </a:rPr>
                                  </m:ctrlPr>
                                </m:sSubPr>
                                <m:e>
                                  <m:r>
                                    <a:rPr lang="en-GB" i="1">
                                      <a:latin typeface="Cambria Math"/>
                                    </a:rPr>
                                    <m:t>𝑐</m:t>
                                  </m:r>
                                </m:e>
                                <m:sub>
                                  <m:r>
                                    <a:rPr lang="en-GB" b="0" i="1" smtClean="0">
                                      <a:latin typeface="Cambria Math"/>
                                    </a:rPr>
                                    <m:t>2</m:t>
                                  </m:r>
                                </m:sub>
                              </m:sSub>
                            </m:e>
                            <m:sup>
                              <m:r>
                                <a:rPr lang="en-GB" b="0" i="1" smtClean="0">
                                  <a:latin typeface="Cambria Math"/>
                                </a:rPr>
                                <m:t>1−</m:t>
                              </m:r>
                              <m:r>
                                <a:rPr lang="en-GB" i="1">
                                  <a:latin typeface="Cambria Math"/>
                                  <a:ea typeface="Cambria Math"/>
                                </a:rPr>
                                <m:t>𝛾</m:t>
                              </m:r>
                            </m:sup>
                          </m:sSup>
                        </m:e>
                      </m:func>
                    </m:oMath>
                  </m:oMathPara>
                </a14:m>
                <a:endParaRPr lang="en-GB" b="0" dirty="0" smtClean="0"/>
              </a:p>
              <a:p>
                <a:r>
                  <a:rPr lang="en-GB" dirty="0" err="1" smtClean="0"/>
                  <a:t>s.t.</a:t>
                </a:r>
                <a:endParaRPr lang="en-GB" dirty="0" smtClean="0"/>
              </a:p>
              <a:p>
                <a:pPr/>
                <a14:m>
                  <m:oMathPara xmlns:m="http://schemas.openxmlformats.org/officeDocument/2006/math">
                    <m:oMathParaPr>
                      <m:jc m:val="centerGroup"/>
                    </m:oMathParaPr>
                    <m:oMath xmlns:m="http://schemas.openxmlformats.org/officeDocument/2006/math">
                      <m:sSub>
                        <m:sSubPr>
                          <m:ctrlPr>
                            <a:rPr lang="en-GB" i="1">
                              <a:latin typeface="Cambria Math"/>
                            </a:rPr>
                          </m:ctrlPr>
                        </m:sSubPr>
                        <m:e>
                          <m:r>
                            <a:rPr lang="en-GB" i="1">
                              <a:latin typeface="Cambria Math"/>
                            </a:rPr>
                            <m:t>𝑝</m:t>
                          </m:r>
                        </m:e>
                        <m:sub>
                          <m:r>
                            <a:rPr lang="en-GB" i="1">
                              <a:latin typeface="Cambria Math"/>
                            </a:rPr>
                            <m:t>1</m:t>
                          </m:r>
                        </m:sub>
                      </m:sSub>
                      <m:sSub>
                        <m:sSubPr>
                          <m:ctrlPr>
                            <a:rPr lang="en-GB" i="1">
                              <a:latin typeface="Cambria Math"/>
                            </a:rPr>
                          </m:ctrlPr>
                        </m:sSubPr>
                        <m:e>
                          <m:r>
                            <a:rPr lang="en-GB" i="1">
                              <a:latin typeface="Cambria Math"/>
                            </a:rPr>
                            <m:t>𝑐</m:t>
                          </m:r>
                        </m:e>
                        <m:sub>
                          <m:r>
                            <a:rPr lang="en-GB" i="1">
                              <a:latin typeface="Cambria Math"/>
                            </a:rPr>
                            <m:t>1</m:t>
                          </m:r>
                        </m:sub>
                      </m:sSub>
                      <m:r>
                        <a:rPr lang="en-GB" b="0" i="1" smtClean="0">
                          <a:latin typeface="Cambria Math"/>
                        </a:rPr>
                        <m:t>+</m:t>
                      </m:r>
                      <m:sSub>
                        <m:sSubPr>
                          <m:ctrlPr>
                            <a:rPr lang="en-GB" i="1">
                              <a:latin typeface="Cambria Math"/>
                            </a:rPr>
                          </m:ctrlPr>
                        </m:sSubPr>
                        <m:e>
                          <m:r>
                            <a:rPr lang="en-GB" i="1">
                              <a:latin typeface="Cambria Math"/>
                            </a:rPr>
                            <m:t>𝑝</m:t>
                          </m:r>
                        </m:e>
                        <m:sub>
                          <m:r>
                            <a:rPr lang="en-GB" b="0" i="1" smtClean="0">
                              <a:latin typeface="Cambria Math"/>
                            </a:rPr>
                            <m:t>2</m:t>
                          </m:r>
                        </m:sub>
                      </m:sSub>
                      <m:sSub>
                        <m:sSubPr>
                          <m:ctrlPr>
                            <a:rPr lang="en-GB" i="1">
                              <a:latin typeface="Cambria Math"/>
                            </a:rPr>
                          </m:ctrlPr>
                        </m:sSubPr>
                        <m:e>
                          <m:r>
                            <a:rPr lang="en-GB" i="1">
                              <a:latin typeface="Cambria Math"/>
                            </a:rPr>
                            <m:t>𝑐</m:t>
                          </m:r>
                        </m:e>
                        <m:sub>
                          <m:r>
                            <a:rPr lang="en-GB" b="0" i="1" smtClean="0">
                              <a:latin typeface="Cambria Math"/>
                            </a:rPr>
                            <m:t>2</m:t>
                          </m:r>
                        </m:sub>
                      </m:sSub>
                      <m:r>
                        <a:rPr lang="en-GB" b="0" i="1" smtClean="0">
                          <a:latin typeface="Cambria Math"/>
                        </a:rPr>
                        <m:t>=</m:t>
                      </m:r>
                      <m:r>
                        <a:rPr lang="en-GB" b="0" i="1" smtClean="0">
                          <a:latin typeface="Cambria Math"/>
                        </a:rPr>
                        <m:t>𝑀</m:t>
                      </m:r>
                    </m:oMath>
                  </m:oMathPara>
                </a14:m>
                <a:endParaRPr lang="en-GB"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2745970" y="1556792"/>
                <a:ext cx="3480312" cy="952056"/>
              </a:xfrm>
              <a:prstGeom prst="rect">
                <a:avLst/>
              </a:prstGeom>
              <a:blipFill rotWithShape="1">
                <a:blip r:embed="rId2"/>
                <a:stretch>
                  <a:fillRect l="-1401" b="-1274"/>
                </a:stretch>
              </a:blipFill>
            </p:spPr>
            <p:txBody>
              <a:bodyPr/>
              <a:lstStyle/>
              <a:p>
                <a:r>
                  <a:rPr lang="nl-NL">
                    <a:noFill/>
                  </a:rPr>
                  <a:t> </a:t>
                </a:r>
              </a:p>
            </p:txBody>
          </p:sp>
        </mc:Fallback>
      </mc:AlternateContent>
      <p:cxnSp>
        <p:nvCxnSpPr>
          <p:cNvPr id="7" name="Straight Arrow Connector 6"/>
          <p:cNvCxnSpPr/>
          <p:nvPr/>
        </p:nvCxnSpPr>
        <p:spPr>
          <a:xfrm>
            <a:off x="4355976" y="2780928"/>
            <a:ext cx="0" cy="864096"/>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1979712" y="4010696"/>
                <a:ext cx="5618589" cy="12241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b="0" i="1" smtClean="0">
                              <a:latin typeface="Cambria Math"/>
                            </a:rPr>
                          </m:ctrlPr>
                        </m:funcPr>
                        <m:fName>
                          <m:sSub>
                            <m:sSubPr>
                              <m:ctrlPr>
                                <a:rPr lang="en-GB" b="0" i="1" smtClean="0">
                                  <a:latin typeface="Cambria Math"/>
                                </a:rPr>
                              </m:ctrlPr>
                            </m:sSubPr>
                            <m:e>
                              <m:r>
                                <m:rPr>
                                  <m:sty m:val="p"/>
                                </m:rPr>
                                <a:rPr lang="en-GB">
                                  <a:latin typeface="Cambria Math"/>
                                </a:rPr>
                                <m:t>max</m:t>
                              </m:r>
                            </m:e>
                            <m:sub>
                              <m:sSub>
                                <m:sSubPr>
                                  <m:ctrlPr>
                                    <a:rPr lang="en-GB" i="1">
                                      <a:latin typeface="Cambria Math"/>
                                    </a:rPr>
                                  </m:ctrlPr>
                                </m:sSubPr>
                                <m:e>
                                  <m:r>
                                    <a:rPr lang="en-GB" i="1">
                                      <a:latin typeface="Cambria Math"/>
                                    </a:rPr>
                                    <m:t>𝑐</m:t>
                                  </m:r>
                                </m:e>
                                <m:sub>
                                  <m:r>
                                    <a:rPr lang="en-GB" i="1">
                                      <a:latin typeface="Cambria Math"/>
                                    </a:rPr>
                                    <m:t>1</m:t>
                                  </m:r>
                                </m:sub>
                              </m:sSub>
                              <m:r>
                                <a:rPr lang="en-GB" b="0" i="1" smtClean="0">
                                  <a:latin typeface="Cambria Math"/>
                                </a:rPr>
                                <m:t>,</m:t>
                              </m:r>
                              <m:sSub>
                                <m:sSubPr>
                                  <m:ctrlPr>
                                    <a:rPr lang="en-GB" i="1">
                                      <a:latin typeface="Cambria Math"/>
                                    </a:rPr>
                                  </m:ctrlPr>
                                </m:sSubPr>
                                <m:e>
                                  <m:r>
                                    <a:rPr lang="en-GB" i="1">
                                      <a:latin typeface="Cambria Math"/>
                                    </a:rPr>
                                    <m:t>𝑐</m:t>
                                  </m:r>
                                </m:e>
                                <m:sub>
                                  <m:r>
                                    <a:rPr lang="en-GB" b="0" i="1" smtClean="0">
                                      <a:latin typeface="Cambria Math"/>
                                    </a:rPr>
                                    <m:t>2</m:t>
                                  </m:r>
                                </m:sub>
                              </m:sSub>
                              <m:r>
                                <a:rPr lang="en-GB" b="0" i="1" smtClean="0">
                                  <a:latin typeface="Cambria Math"/>
                                </a:rPr>
                                <m:t>,</m:t>
                              </m:r>
                              <m:r>
                                <a:rPr lang="en-GB" i="1">
                                  <a:latin typeface="Cambria Math"/>
                                  <a:ea typeface="Cambria Math"/>
                                </a:rPr>
                                <m:t>𝜆</m:t>
                              </m:r>
                            </m:sub>
                          </m:sSub>
                        </m:fName>
                        <m:e>
                          <m:r>
                            <a:rPr lang="en-GB" i="1">
                              <a:latin typeface="Cambria Math"/>
                              <a:ea typeface="Cambria Math"/>
                            </a:rPr>
                            <m:t>ℒ</m:t>
                          </m:r>
                          <m:r>
                            <a:rPr lang="en-GB" b="0" i="1" smtClean="0">
                              <a:latin typeface="Cambria Math"/>
                              <a:ea typeface="Cambria Math"/>
                            </a:rPr>
                            <m:t>(</m:t>
                          </m:r>
                          <m:sSub>
                            <m:sSubPr>
                              <m:ctrlPr>
                                <a:rPr lang="en-GB" i="1">
                                  <a:latin typeface="Cambria Math"/>
                                </a:rPr>
                              </m:ctrlPr>
                            </m:sSubPr>
                            <m:e>
                              <m:r>
                                <a:rPr lang="en-GB" i="1">
                                  <a:latin typeface="Cambria Math"/>
                                </a:rPr>
                                <m:t>𝑐</m:t>
                              </m:r>
                            </m:e>
                            <m:sub>
                              <m:r>
                                <a:rPr lang="en-GB" i="1">
                                  <a:latin typeface="Cambria Math"/>
                                </a:rPr>
                                <m:t>1</m:t>
                              </m:r>
                            </m:sub>
                          </m:sSub>
                          <m:r>
                            <a:rPr lang="en-GB" i="1">
                              <a:latin typeface="Cambria Math"/>
                            </a:rPr>
                            <m:t>,</m:t>
                          </m:r>
                          <m:sSub>
                            <m:sSubPr>
                              <m:ctrlPr>
                                <a:rPr lang="en-GB" i="1">
                                  <a:latin typeface="Cambria Math"/>
                                </a:rPr>
                              </m:ctrlPr>
                            </m:sSubPr>
                            <m:e>
                              <m:r>
                                <a:rPr lang="en-GB" i="1">
                                  <a:latin typeface="Cambria Math"/>
                                </a:rPr>
                                <m:t>𝑐</m:t>
                              </m:r>
                            </m:e>
                            <m:sub>
                              <m:r>
                                <a:rPr lang="en-GB" i="1">
                                  <a:latin typeface="Cambria Math"/>
                                </a:rPr>
                                <m:t>2</m:t>
                              </m:r>
                            </m:sub>
                          </m:sSub>
                          <m:r>
                            <a:rPr lang="en-GB" i="1">
                              <a:latin typeface="Cambria Math"/>
                            </a:rPr>
                            <m:t>,</m:t>
                          </m:r>
                          <m:r>
                            <a:rPr lang="en-GB" i="1">
                              <a:latin typeface="Cambria Math"/>
                              <a:ea typeface="Cambria Math"/>
                            </a:rPr>
                            <m:t>𝜆</m:t>
                          </m:r>
                          <m:r>
                            <a:rPr lang="en-GB" b="0" i="1" smtClean="0">
                              <a:latin typeface="Cambria Math"/>
                              <a:ea typeface="Cambria Math"/>
                            </a:rPr>
                            <m:t>;</m:t>
                          </m:r>
                          <m:sSub>
                            <m:sSubPr>
                              <m:ctrlPr>
                                <a:rPr lang="en-GB" i="1">
                                  <a:latin typeface="Cambria Math"/>
                                </a:rPr>
                              </m:ctrlPr>
                            </m:sSubPr>
                            <m:e>
                              <m:r>
                                <a:rPr lang="en-GB" i="1">
                                  <a:latin typeface="Cambria Math"/>
                                </a:rPr>
                                <m:t>𝑝</m:t>
                              </m:r>
                            </m:e>
                            <m:sub>
                              <m:r>
                                <a:rPr lang="en-GB" i="1">
                                  <a:latin typeface="Cambria Math"/>
                                </a:rPr>
                                <m:t>1</m:t>
                              </m:r>
                            </m:sub>
                          </m:sSub>
                          <m:r>
                            <a:rPr lang="en-GB" i="1">
                              <a:latin typeface="Cambria Math"/>
                            </a:rPr>
                            <m:t>,</m:t>
                          </m:r>
                          <m:sSub>
                            <m:sSubPr>
                              <m:ctrlPr>
                                <a:rPr lang="en-GB" i="1">
                                  <a:latin typeface="Cambria Math"/>
                                </a:rPr>
                              </m:ctrlPr>
                            </m:sSubPr>
                            <m:e>
                              <m:r>
                                <a:rPr lang="en-GB" i="1">
                                  <a:latin typeface="Cambria Math"/>
                                </a:rPr>
                                <m:t>𝑝</m:t>
                              </m:r>
                            </m:e>
                            <m:sub>
                              <m:r>
                                <a:rPr lang="en-GB" i="1">
                                  <a:latin typeface="Cambria Math"/>
                                </a:rPr>
                                <m:t>2</m:t>
                              </m:r>
                            </m:sub>
                          </m:sSub>
                          <m:r>
                            <a:rPr lang="en-GB" i="1">
                              <a:latin typeface="Cambria Math"/>
                            </a:rPr>
                            <m:t>,</m:t>
                          </m:r>
                          <m:r>
                            <a:rPr lang="en-GB" i="1">
                              <a:latin typeface="Cambria Math"/>
                            </a:rPr>
                            <m:t>𝑀</m:t>
                          </m:r>
                          <m:r>
                            <a:rPr lang="en-GB" b="0" i="1" smtClean="0">
                              <a:latin typeface="Cambria Math"/>
                              <a:ea typeface="Cambria Math"/>
                            </a:rPr>
                            <m:t>)</m:t>
                          </m:r>
                        </m:e>
                      </m:func>
                    </m:oMath>
                  </m:oMathPara>
                </a14:m>
                <a:endParaRPr lang="en-GB" b="0" dirty="0" smtClean="0"/>
              </a:p>
              <a:p>
                <a:r>
                  <a:rPr lang="en-GB" dirty="0" smtClean="0"/>
                  <a:t>where,</a:t>
                </a:r>
                <a:endParaRPr lang="en-GB" b="0" dirty="0" smtClean="0"/>
              </a:p>
              <a:p>
                <a:pPr/>
                <a14:m>
                  <m:oMathPara xmlns:m="http://schemas.openxmlformats.org/officeDocument/2006/math">
                    <m:oMathParaPr>
                      <m:jc m:val="centerGroup"/>
                    </m:oMathParaPr>
                    <m:oMath xmlns:m="http://schemas.openxmlformats.org/officeDocument/2006/math">
                      <m:r>
                        <a:rPr lang="en-GB" i="1">
                          <a:latin typeface="Cambria Math"/>
                          <a:ea typeface="Cambria Math"/>
                        </a:rPr>
                        <m:t>ℒ</m:t>
                      </m:r>
                      <m:d>
                        <m:dPr>
                          <m:ctrlPr>
                            <a:rPr lang="en-GB" i="1">
                              <a:latin typeface="Cambria Math"/>
                              <a:ea typeface="Cambria Math"/>
                            </a:rPr>
                          </m:ctrlPr>
                        </m:dPr>
                        <m:e>
                          <m:sSub>
                            <m:sSubPr>
                              <m:ctrlPr>
                                <a:rPr lang="en-GB" i="1">
                                  <a:latin typeface="Cambria Math"/>
                                </a:rPr>
                              </m:ctrlPr>
                            </m:sSubPr>
                            <m:e>
                              <m:r>
                                <a:rPr lang="en-GB" i="1">
                                  <a:latin typeface="Cambria Math"/>
                                </a:rPr>
                                <m:t>𝑐</m:t>
                              </m:r>
                            </m:e>
                            <m:sub>
                              <m:r>
                                <a:rPr lang="en-GB" i="1">
                                  <a:latin typeface="Cambria Math"/>
                                </a:rPr>
                                <m:t>1</m:t>
                              </m:r>
                            </m:sub>
                          </m:sSub>
                          <m:r>
                            <a:rPr lang="en-GB" i="1">
                              <a:latin typeface="Cambria Math"/>
                            </a:rPr>
                            <m:t>,</m:t>
                          </m:r>
                          <m:sSub>
                            <m:sSubPr>
                              <m:ctrlPr>
                                <a:rPr lang="en-GB" i="1">
                                  <a:latin typeface="Cambria Math"/>
                                </a:rPr>
                              </m:ctrlPr>
                            </m:sSubPr>
                            <m:e>
                              <m:r>
                                <a:rPr lang="en-GB" i="1">
                                  <a:latin typeface="Cambria Math"/>
                                </a:rPr>
                                <m:t>𝑐</m:t>
                              </m:r>
                            </m:e>
                            <m:sub>
                              <m:r>
                                <a:rPr lang="en-GB" i="1">
                                  <a:latin typeface="Cambria Math"/>
                                </a:rPr>
                                <m:t>2</m:t>
                              </m:r>
                            </m:sub>
                          </m:sSub>
                          <m:r>
                            <a:rPr lang="en-GB" i="1">
                              <a:latin typeface="Cambria Math"/>
                            </a:rPr>
                            <m:t>,</m:t>
                          </m:r>
                          <m:r>
                            <a:rPr lang="en-GB" i="1">
                              <a:latin typeface="Cambria Math"/>
                              <a:ea typeface="Cambria Math"/>
                            </a:rPr>
                            <m:t>𝜆</m:t>
                          </m:r>
                          <m:r>
                            <a:rPr lang="en-GB" i="1">
                              <a:latin typeface="Cambria Math"/>
                              <a:ea typeface="Cambria Math"/>
                            </a:rPr>
                            <m:t>;</m:t>
                          </m:r>
                          <m:sSub>
                            <m:sSubPr>
                              <m:ctrlPr>
                                <a:rPr lang="en-GB" i="1">
                                  <a:latin typeface="Cambria Math"/>
                                </a:rPr>
                              </m:ctrlPr>
                            </m:sSubPr>
                            <m:e>
                              <m:r>
                                <a:rPr lang="en-GB" i="1">
                                  <a:latin typeface="Cambria Math"/>
                                </a:rPr>
                                <m:t>𝑝</m:t>
                              </m:r>
                            </m:e>
                            <m:sub>
                              <m:r>
                                <a:rPr lang="en-GB" i="1">
                                  <a:latin typeface="Cambria Math"/>
                                </a:rPr>
                                <m:t>1</m:t>
                              </m:r>
                            </m:sub>
                          </m:sSub>
                          <m:r>
                            <a:rPr lang="en-GB" i="1">
                              <a:latin typeface="Cambria Math"/>
                            </a:rPr>
                            <m:t>,</m:t>
                          </m:r>
                          <m:sSub>
                            <m:sSubPr>
                              <m:ctrlPr>
                                <a:rPr lang="en-GB" i="1">
                                  <a:latin typeface="Cambria Math"/>
                                </a:rPr>
                              </m:ctrlPr>
                            </m:sSubPr>
                            <m:e>
                              <m:r>
                                <a:rPr lang="en-GB" i="1">
                                  <a:latin typeface="Cambria Math"/>
                                </a:rPr>
                                <m:t>𝑝</m:t>
                              </m:r>
                            </m:e>
                            <m:sub>
                              <m:r>
                                <a:rPr lang="en-GB" i="1">
                                  <a:latin typeface="Cambria Math"/>
                                </a:rPr>
                                <m:t>2</m:t>
                              </m:r>
                            </m:sub>
                          </m:sSub>
                          <m:r>
                            <a:rPr lang="en-GB" i="1">
                              <a:latin typeface="Cambria Math"/>
                            </a:rPr>
                            <m:t>,</m:t>
                          </m:r>
                          <m:r>
                            <a:rPr lang="en-GB" i="1">
                              <a:latin typeface="Cambria Math"/>
                            </a:rPr>
                            <m:t>𝑀</m:t>
                          </m:r>
                        </m:e>
                      </m:d>
                      <m:r>
                        <a:rPr lang="en-GB" b="0" i="1" smtClean="0">
                          <a:latin typeface="Cambria Math"/>
                          <a:ea typeface="Cambria Math"/>
                        </a:rPr>
                        <m:t>=</m:t>
                      </m:r>
                      <m:sSup>
                        <m:sSupPr>
                          <m:ctrlPr>
                            <a:rPr lang="en-GB" i="1">
                              <a:latin typeface="Cambria Math"/>
                            </a:rPr>
                          </m:ctrlPr>
                        </m:sSupPr>
                        <m:e>
                          <m:sSub>
                            <m:sSubPr>
                              <m:ctrlPr>
                                <a:rPr lang="en-GB" i="1">
                                  <a:latin typeface="Cambria Math"/>
                                </a:rPr>
                              </m:ctrlPr>
                            </m:sSubPr>
                            <m:e>
                              <m:r>
                                <a:rPr lang="en-GB" i="1">
                                  <a:latin typeface="Cambria Math"/>
                                </a:rPr>
                                <m:t>𝑐</m:t>
                              </m:r>
                            </m:e>
                            <m:sub>
                              <m:r>
                                <a:rPr lang="en-GB" i="1">
                                  <a:latin typeface="Cambria Math"/>
                                </a:rPr>
                                <m:t>1</m:t>
                              </m:r>
                            </m:sub>
                          </m:sSub>
                        </m:e>
                        <m:sup>
                          <m:r>
                            <a:rPr lang="en-GB" i="1">
                              <a:latin typeface="Cambria Math"/>
                              <a:ea typeface="Cambria Math"/>
                            </a:rPr>
                            <m:t>𝛾</m:t>
                          </m:r>
                        </m:sup>
                      </m:sSup>
                      <m:sSup>
                        <m:sSupPr>
                          <m:ctrlPr>
                            <a:rPr lang="en-GB" i="1">
                              <a:latin typeface="Cambria Math"/>
                            </a:rPr>
                          </m:ctrlPr>
                        </m:sSupPr>
                        <m:e>
                          <m:sSub>
                            <m:sSubPr>
                              <m:ctrlPr>
                                <a:rPr lang="en-GB" i="1">
                                  <a:latin typeface="Cambria Math"/>
                                </a:rPr>
                              </m:ctrlPr>
                            </m:sSubPr>
                            <m:e>
                              <m:r>
                                <a:rPr lang="en-GB" i="1">
                                  <a:latin typeface="Cambria Math"/>
                                </a:rPr>
                                <m:t>𝑐</m:t>
                              </m:r>
                            </m:e>
                            <m:sub>
                              <m:r>
                                <a:rPr lang="en-GB" i="1">
                                  <a:latin typeface="Cambria Math"/>
                                </a:rPr>
                                <m:t>2</m:t>
                              </m:r>
                            </m:sub>
                          </m:sSub>
                        </m:e>
                        <m:sup>
                          <m:r>
                            <a:rPr lang="en-GB" i="1">
                              <a:latin typeface="Cambria Math"/>
                            </a:rPr>
                            <m:t>1−</m:t>
                          </m:r>
                          <m:r>
                            <a:rPr lang="en-GB" i="1">
                              <a:latin typeface="Cambria Math"/>
                              <a:ea typeface="Cambria Math"/>
                            </a:rPr>
                            <m:t>𝛾</m:t>
                          </m:r>
                        </m:sup>
                      </m:sSup>
                      <m:r>
                        <a:rPr lang="en-GB" i="1">
                          <a:latin typeface="Cambria Math"/>
                        </a:rPr>
                        <m:t>+</m:t>
                      </m:r>
                      <m:r>
                        <a:rPr lang="en-GB" i="1">
                          <a:latin typeface="Cambria Math"/>
                          <a:ea typeface="Cambria Math"/>
                        </a:rPr>
                        <m:t>𝜆</m:t>
                      </m:r>
                      <m:d>
                        <m:dPr>
                          <m:ctrlPr>
                            <a:rPr lang="en-GB" i="1">
                              <a:latin typeface="Cambria Math"/>
                              <a:ea typeface="Cambria Math"/>
                            </a:rPr>
                          </m:ctrlPr>
                        </m:dPr>
                        <m:e>
                          <m:sSub>
                            <m:sSubPr>
                              <m:ctrlPr>
                                <a:rPr lang="en-GB" i="1">
                                  <a:latin typeface="Cambria Math"/>
                                </a:rPr>
                              </m:ctrlPr>
                            </m:sSubPr>
                            <m:e>
                              <m:r>
                                <a:rPr lang="en-GB" i="1">
                                  <a:latin typeface="Cambria Math"/>
                                </a:rPr>
                                <m:t>𝑝</m:t>
                              </m:r>
                            </m:e>
                            <m:sub>
                              <m:r>
                                <a:rPr lang="en-GB" i="1">
                                  <a:latin typeface="Cambria Math"/>
                                </a:rPr>
                                <m:t>1</m:t>
                              </m:r>
                            </m:sub>
                          </m:sSub>
                          <m:sSub>
                            <m:sSubPr>
                              <m:ctrlPr>
                                <a:rPr lang="en-GB" i="1">
                                  <a:latin typeface="Cambria Math"/>
                                </a:rPr>
                              </m:ctrlPr>
                            </m:sSubPr>
                            <m:e>
                              <m:r>
                                <a:rPr lang="en-GB" i="1">
                                  <a:latin typeface="Cambria Math"/>
                                </a:rPr>
                                <m:t>𝑐</m:t>
                              </m:r>
                            </m:e>
                            <m:sub>
                              <m:r>
                                <a:rPr lang="en-GB" i="1">
                                  <a:latin typeface="Cambria Math"/>
                                </a:rPr>
                                <m:t>1</m:t>
                              </m:r>
                            </m:sub>
                          </m:sSub>
                          <m:r>
                            <a:rPr lang="en-GB" i="1">
                              <a:latin typeface="Cambria Math"/>
                            </a:rPr>
                            <m:t>+</m:t>
                          </m:r>
                          <m:sSub>
                            <m:sSubPr>
                              <m:ctrlPr>
                                <a:rPr lang="en-GB" i="1">
                                  <a:latin typeface="Cambria Math"/>
                                </a:rPr>
                              </m:ctrlPr>
                            </m:sSubPr>
                            <m:e>
                              <m:r>
                                <a:rPr lang="en-GB" i="1">
                                  <a:latin typeface="Cambria Math"/>
                                </a:rPr>
                                <m:t>𝑝</m:t>
                              </m:r>
                            </m:e>
                            <m:sub>
                              <m:r>
                                <a:rPr lang="en-GB" i="1">
                                  <a:latin typeface="Cambria Math"/>
                                </a:rPr>
                                <m:t>2</m:t>
                              </m:r>
                            </m:sub>
                          </m:sSub>
                          <m:sSub>
                            <m:sSubPr>
                              <m:ctrlPr>
                                <a:rPr lang="en-GB" i="1">
                                  <a:latin typeface="Cambria Math"/>
                                </a:rPr>
                              </m:ctrlPr>
                            </m:sSubPr>
                            <m:e>
                              <m:r>
                                <a:rPr lang="en-GB" i="1">
                                  <a:latin typeface="Cambria Math"/>
                                </a:rPr>
                                <m:t>𝑐</m:t>
                              </m:r>
                            </m:e>
                            <m:sub>
                              <m:r>
                                <a:rPr lang="en-GB" i="1">
                                  <a:latin typeface="Cambria Math"/>
                                </a:rPr>
                                <m:t>2</m:t>
                              </m:r>
                            </m:sub>
                          </m:sSub>
                          <m:r>
                            <a:rPr lang="en-GB" i="1">
                              <a:latin typeface="Cambria Math"/>
                            </a:rPr>
                            <m:t>−</m:t>
                          </m:r>
                          <m:r>
                            <a:rPr lang="en-GB" i="1">
                              <a:latin typeface="Cambria Math"/>
                            </a:rPr>
                            <m:t>𝑀</m:t>
                          </m:r>
                        </m:e>
                      </m:d>
                    </m:oMath>
                  </m:oMathPara>
                </a14:m>
                <a:endParaRPr lang="en-GB" b="0" dirty="0" smtClean="0"/>
              </a:p>
              <a:p>
                <a:endParaRPr lang="en-GB"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1979712" y="4010696"/>
                <a:ext cx="5618589" cy="1224118"/>
              </a:xfrm>
              <a:prstGeom prst="rect">
                <a:avLst/>
              </a:prstGeom>
              <a:blipFill rotWithShape="1">
                <a:blip r:embed="rId3"/>
                <a:stretch>
                  <a:fillRect l="-977"/>
                </a:stretch>
              </a:blipFill>
            </p:spPr>
            <p:txBody>
              <a:bodyPr/>
              <a:lstStyle/>
              <a:p>
                <a:r>
                  <a:rPr lang="nl-NL">
                    <a:noFill/>
                  </a:rPr>
                  <a:t> </a:t>
                </a:r>
              </a:p>
            </p:txBody>
          </p:sp>
        </mc:Fallback>
      </mc:AlternateContent>
    </p:spTree>
    <p:extLst>
      <p:ext uri="{BB962C8B-B14F-4D97-AF65-F5344CB8AC3E}">
        <p14:creationId xmlns:p14="http://schemas.microsoft.com/office/powerpoint/2010/main" val="2408126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2564904"/>
            <a:ext cx="8784976" cy="1569660"/>
          </a:xfrm>
          <a:prstGeom prst="rect">
            <a:avLst/>
          </a:prstGeom>
          <a:noFill/>
        </p:spPr>
        <p:txBody>
          <a:bodyPr wrap="square" rtlCol="0">
            <a:spAutoFit/>
          </a:bodyPr>
          <a:lstStyle/>
          <a:p>
            <a:pPr algn="ctr"/>
            <a:r>
              <a:rPr lang="en-US" sz="9600" dirty="0" smtClean="0"/>
              <a:t>End of hour 3</a:t>
            </a:r>
            <a:endParaRPr lang="nl-NL" sz="9600" dirty="0"/>
          </a:p>
        </p:txBody>
      </p:sp>
      <p:sp>
        <p:nvSpPr>
          <p:cNvPr id="2" name="Slide Number Placeholder 1"/>
          <p:cNvSpPr>
            <a:spLocks noGrp="1"/>
          </p:cNvSpPr>
          <p:nvPr>
            <p:ph type="sldNum" sz="quarter" idx="12"/>
          </p:nvPr>
        </p:nvSpPr>
        <p:spPr/>
        <p:txBody>
          <a:bodyPr/>
          <a:lstStyle/>
          <a:p>
            <a:fld id="{96E05B36-BBC8-49B2-8E44-E3D025E32FF0}" type="slidenum">
              <a:rPr lang="nl-NL" smtClean="0"/>
              <a:t>30</a:t>
            </a:fld>
            <a:endParaRPr lang="nl-NL"/>
          </a:p>
        </p:txBody>
      </p:sp>
    </p:spTree>
    <p:extLst>
      <p:ext uri="{BB962C8B-B14F-4D97-AF65-F5344CB8AC3E}">
        <p14:creationId xmlns:p14="http://schemas.microsoft.com/office/powerpoint/2010/main" val="17292217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Dynamics of environment quality and economic growth</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229600" cy="2980928"/>
              </a:xfrm>
            </p:spPr>
            <p:txBody>
              <a:bodyPr>
                <a:normAutofit lnSpcReduction="10000"/>
              </a:bodyPr>
              <a:lstStyle/>
              <a:p>
                <a:r>
                  <a:rPr lang="en-US" dirty="0" smtClean="0"/>
                  <a:t>Solve the utility maximization problem of agents for </a:t>
                </a:r>
                <a14:m>
                  <m:oMath xmlns:m="http://schemas.openxmlformats.org/officeDocument/2006/math">
                    <m:sSub>
                      <m:sSubPr>
                        <m:ctrlPr>
                          <a:rPr lang="en-US" b="0" i="1" smtClean="0">
                            <a:latin typeface="Cambria Math"/>
                          </a:rPr>
                        </m:ctrlPr>
                      </m:sSubPr>
                      <m:e>
                        <m:r>
                          <a:rPr lang="en-US" b="0" i="1" smtClean="0">
                            <a:latin typeface="Cambria Math"/>
                          </a:rPr>
                          <m:t>𝑐</m:t>
                        </m:r>
                      </m:e>
                      <m:sub>
                        <m:r>
                          <a:rPr lang="en-US" b="0" i="1" smtClean="0">
                            <a:latin typeface="Cambria Math"/>
                          </a:rPr>
                          <m:t>𝑡</m:t>
                        </m:r>
                      </m:sub>
                    </m:sSub>
                  </m:oMath>
                </a14:m>
                <a:r>
                  <a:rPr lang="nl-NL" dirty="0" smtClean="0"/>
                  <a:t> </a:t>
                </a:r>
                <a:r>
                  <a:rPr lang="nl-NL" dirty="0" err="1" smtClean="0"/>
                  <a:t>and</a:t>
                </a:r>
                <a:r>
                  <a:rPr lang="nl-NL" dirty="0" smtClean="0"/>
                  <a:t> </a:t>
                </a:r>
                <a:r>
                  <a:rPr lang="nl-NL" dirty="0" err="1" smtClean="0"/>
                  <a:t>through</a:t>
                </a:r>
                <a:r>
                  <a:rPr lang="nl-NL" dirty="0" smtClean="0"/>
                  <a:t> </a:t>
                </a:r>
                <a:r>
                  <a:rPr lang="nl-NL" dirty="0" err="1" smtClean="0"/>
                  <a:t>substitutions</a:t>
                </a:r>
                <a:r>
                  <a:rPr lang="nl-NL" dirty="0" smtClean="0"/>
                  <a:t> </a:t>
                </a:r>
                <a:r>
                  <a:rPr lang="nl-NL" dirty="0" err="1" smtClean="0"/>
                  <a:t>one</a:t>
                </a:r>
                <a:r>
                  <a:rPr lang="nl-NL" dirty="0" smtClean="0"/>
                  <a:t> </a:t>
                </a:r>
                <a:r>
                  <a:rPr lang="nl-NL" dirty="0" err="1" smtClean="0"/>
                  <a:t>obtains</a:t>
                </a:r>
                <a:r>
                  <a:rPr lang="nl-NL" dirty="0" smtClean="0"/>
                  <a:t> the </a:t>
                </a:r>
                <a:r>
                  <a:rPr lang="nl-NL" dirty="0" err="1" smtClean="0"/>
                  <a:t>evolution</a:t>
                </a:r>
                <a:r>
                  <a:rPr lang="nl-NL" dirty="0" smtClean="0"/>
                  <a:t> </a:t>
                </a:r>
                <a:r>
                  <a:rPr lang="nl-NL" dirty="0" err="1" smtClean="0"/>
                  <a:t>equations</a:t>
                </a:r>
                <a:r>
                  <a:rPr lang="nl-NL" dirty="0" smtClean="0"/>
                  <a:t> of </a:t>
                </a:r>
              </a:p>
              <a:p>
                <a:pPr lvl="1"/>
                <a:r>
                  <a:rPr lang="nl-NL" dirty="0" smtClean="0"/>
                  <a:t>environment </a:t>
                </a:r>
                <a:r>
                  <a:rPr lang="nl-NL" dirty="0" err="1" smtClean="0"/>
                  <a:t>quality</a:t>
                </a:r>
                <a:r>
                  <a:rPr lang="nl-NL" dirty="0" smtClean="0"/>
                  <a:t> (as a </a:t>
                </a:r>
                <a:r>
                  <a:rPr lang="nl-NL" dirty="0" err="1" smtClean="0"/>
                  <a:t>function</a:t>
                </a:r>
                <a:r>
                  <a:rPr lang="nl-NL" dirty="0" smtClean="0"/>
                  <a:t> of</a:t>
                </a:r>
                <a14:m>
                  <m:oMath xmlns:m="http://schemas.openxmlformats.org/officeDocument/2006/math">
                    <m:r>
                      <a:rPr lang="en-US" b="0" i="0" smtClean="0">
                        <a:latin typeface="Cambria Math"/>
                      </a:rPr>
                      <m:t> </m:t>
                    </m:r>
                    <m:sSub>
                      <m:sSubPr>
                        <m:ctrlPr>
                          <a:rPr lang="en-US" b="0" i="1" smtClean="0">
                            <a:latin typeface="Cambria Math"/>
                          </a:rPr>
                        </m:ctrlPr>
                      </m:sSubPr>
                      <m:e>
                        <m:r>
                          <a:rPr lang="en-US" b="0" i="1" smtClean="0">
                            <a:latin typeface="Cambria Math"/>
                          </a:rPr>
                          <m:t>𝐸</m:t>
                        </m:r>
                      </m:e>
                      <m:sub>
                        <m:r>
                          <a:rPr lang="en-US" b="0" i="1" smtClean="0">
                            <a:latin typeface="Cambria Math"/>
                          </a:rPr>
                          <m:t>𝑡</m:t>
                        </m:r>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𝑡</m:t>
                        </m:r>
                        <m:r>
                          <a:rPr lang="en-US" b="0" i="1" smtClean="0">
                            <a:latin typeface="Cambria Math"/>
                          </a:rPr>
                          <m:t>−2</m:t>
                        </m:r>
                      </m:sub>
                    </m:sSub>
                  </m:oMath>
                </a14:m>
                <a:r>
                  <a:rPr lang="nl-NL" dirty="0" smtClean="0"/>
                  <a:t>and</a:t>
                </a:r>
                <a14:m>
                  <m:oMath xmlns:m="http://schemas.openxmlformats.org/officeDocument/2006/math">
                    <m:r>
                      <a:rPr lang="en-US" b="0" i="0" smtClean="0">
                        <a:latin typeface="Cambria Math"/>
                      </a:rPr>
                      <m:t> </m:t>
                    </m:r>
                    <m:sSub>
                      <m:sSubPr>
                        <m:ctrlPr>
                          <a:rPr lang="en-US" b="0" i="1" smtClean="0">
                            <a:latin typeface="Cambria Math"/>
                          </a:rPr>
                        </m:ctrlPr>
                      </m:sSubPr>
                      <m:e>
                        <m:r>
                          <a:rPr lang="en-US" b="0" i="1" smtClean="0">
                            <a:latin typeface="Cambria Math"/>
                          </a:rPr>
                          <m:t>𝑘</m:t>
                        </m:r>
                      </m:e>
                      <m:sub>
                        <m:r>
                          <a:rPr lang="en-US" b="0" i="1" smtClean="0">
                            <a:latin typeface="Cambria Math"/>
                          </a:rPr>
                          <m:t>𝑡</m:t>
                        </m:r>
                        <m:r>
                          <a:rPr lang="en-US" b="0" i="1" smtClean="0">
                            <a:latin typeface="Cambria Math"/>
                          </a:rPr>
                          <m:t>−1</m:t>
                        </m:r>
                      </m:sub>
                    </m:sSub>
                  </m:oMath>
                </a14:m>
                <a:r>
                  <a:rPr lang="nl-NL" dirty="0" smtClean="0"/>
                  <a:t>) </a:t>
                </a:r>
              </a:p>
              <a:p>
                <a:pPr lvl="1"/>
                <a:r>
                  <a:rPr lang="nl-NL" dirty="0" err="1" smtClean="0"/>
                  <a:t>capital</a:t>
                </a:r>
                <a:r>
                  <a:rPr lang="nl-NL" dirty="0" smtClean="0"/>
                  <a:t> (as a </a:t>
                </a:r>
                <a:r>
                  <a:rPr lang="nl-NL" dirty="0" err="1" smtClean="0"/>
                  <a:t>function</a:t>
                </a:r>
                <a:r>
                  <a:rPr lang="nl-NL" dirty="0" smtClean="0"/>
                  <a:t> of </a:t>
                </a:r>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𝑡</m:t>
                        </m:r>
                      </m:sub>
                    </m:sSub>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𝑡</m:t>
                        </m:r>
                        <m:r>
                          <a:rPr lang="en-US" b="0" i="1" smtClean="0">
                            <a:latin typeface="Cambria Math"/>
                          </a:rPr>
                          <m:t>−1</m:t>
                        </m:r>
                      </m:sub>
                    </m:sSub>
                  </m:oMath>
                </a14:m>
                <a:r>
                  <a:rPr lang="nl-NL" dirty="0" smtClean="0"/>
                  <a:t>)</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2980928"/>
              </a:xfrm>
              <a:blipFill rotWithShape="1">
                <a:blip r:embed="rId2"/>
                <a:stretch>
                  <a:fillRect l="-1630" t="-4303"/>
                </a:stretch>
              </a:blipFill>
            </p:spPr>
            <p:txBody>
              <a:bodyPr/>
              <a:lstStyle/>
              <a:p>
                <a:r>
                  <a:rPr lang="nl-NL">
                    <a:noFill/>
                  </a:rPr>
                  <a:t> </a:t>
                </a:r>
              </a:p>
            </p:txBody>
          </p:sp>
        </mc:Fallback>
      </mc:AlternateContent>
      <p:sp>
        <p:nvSpPr>
          <p:cNvPr id="4" name="Slide Number Placeholder 3"/>
          <p:cNvSpPr>
            <a:spLocks noGrp="1"/>
          </p:cNvSpPr>
          <p:nvPr>
            <p:ph type="sldNum" sz="quarter" idx="12"/>
          </p:nvPr>
        </p:nvSpPr>
        <p:spPr/>
        <p:txBody>
          <a:bodyPr/>
          <a:lstStyle/>
          <a:p>
            <a:fld id="{96E05B36-BBC8-49B2-8E44-E3D025E32FF0}" type="slidenum">
              <a:rPr lang="nl-NL" smtClean="0"/>
              <a:t>31</a:t>
            </a:fld>
            <a:endParaRPr lang="nl-NL"/>
          </a:p>
        </p:txBody>
      </p:sp>
    </p:spTree>
    <p:extLst>
      <p:ext uri="{BB962C8B-B14F-4D97-AF65-F5344CB8AC3E}">
        <p14:creationId xmlns:p14="http://schemas.microsoft.com/office/powerpoint/2010/main" val="13902583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Coupled</a:t>
            </a:r>
            <a:r>
              <a:rPr lang="en-US" dirty="0" smtClean="0"/>
              <a:t> difference equations of environment quality and economic growth</a:t>
            </a:r>
            <a:endParaRPr lang="nl-NL" dirty="0"/>
          </a:p>
        </p:txBody>
      </p:sp>
      <mc:AlternateContent xmlns:mc="http://schemas.openxmlformats.org/markup-compatibility/2006" xmlns:a14="http://schemas.microsoft.com/office/drawing/2010/main">
        <mc:Choice Requires="a14">
          <p:sp>
            <p:nvSpPr>
              <p:cNvPr id="4" name="TextBox 3"/>
              <p:cNvSpPr txBox="1"/>
              <p:nvPr/>
            </p:nvSpPr>
            <p:spPr>
              <a:xfrm>
                <a:off x="395536" y="2996952"/>
                <a:ext cx="8894614" cy="7087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i="1" smtClean="0">
                              <a:latin typeface="Cambria Math"/>
                            </a:rPr>
                          </m:ctrlPr>
                        </m:sSubPr>
                        <m:e>
                          <m:r>
                            <a:rPr lang="en-US" b="0" i="1" smtClean="0">
                              <a:latin typeface="Cambria Math"/>
                            </a:rPr>
                            <m:t>𝐸</m:t>
                          </m:r>
                        </m:e>
                        <m:sub>
                          <m:r>
                            <a:rPr lang="en-US" b="0" i="1" smtClean="0">
                              <a:latin typeface="Cambria Math"/>
                            </a:rPr>
                            <m:t>𝑡</m:t>
                          </m:r>
                        </m:sub>
                      </m:sSub>
                      <m:r>
                        <a:rPr lang="en-US" b="0" i="1" smtClean="0">
                          <a:latin typeface="Cambria Math"/>
                        </a:rPr>
                        <m:t>=</m:t>
                      </m:r>
                      <m:sSup>
                        <m:sSupPr>
                          <m:ctrlPr>
                            <a:rPr lang="en-US" b="0" i="1" smtClean="0">
                              <a:latin typeface="Cambria Math"/>
                            </a:rPr>
                          </m:ctrlPr>
                        </m:sSupPr>
                        <m:e>
                          <m:r>
                            <a:rPr lang="en-US" b="0" i="1" smtClean="0">
                              <a:latin typeface="Cambria Math"/>
                            </a:rPr>
                            <m:t>(1+1/</m:t>
                          </m:r>
                          <m:r>
                            <a:rPr lang="en-US" b="0" i="1" smtClean="0">
                              <a:latin typeface="Cambria Math"/>
                              <a:ea typeface="Cambria Math"/>
                            </a:rPr>
                            <m:t>𝜂</m:t>
                          </m:r>
                          <m:r>
                            <a:rPr lang="en-US" b="0" i="1" smtClean="0">
                              <a:latin typeface="Cambria Math"/>
                            </a:rPr>
                            <m:t>)</m:t>
                          </m:r>
                        </m:e>
                        <m:sup>
                          <m:r>
                            <a:rPr lang="en-US" b="0" i="1" smtClean="0">
                              <a:latin typeface="Cambria Math"/>
                            </a:rPr>
                            <m:t>−1</m:t>
                          </m:r>
                        </m:sup>
                      </m:sSup>
                      <m:d>
                        <m:dPr>
                          <m:begChr m:val="["/>
                          <m:endChr m:val="]"/>
                          <m:ctrlPr>
                            <a:rPr lang="en-US" b="0" i="1" smtClean="0">
                              <a:latin typeface="Cambria Math"/>
                            </a:rPr>
                          </m:ctrlPr>
                        </m:dPr>
                        <m:e>
                          <m:d>
                            <m:dPr>
                              <m:ctrlPr>
                                <a:rPr lang="en-US" b="0" i="1" smtClean="0">
                                  <a:latin typeface="Cambria Math"/>
                                </a:rPr>
                              </m:ctrlPr>
                            </m:dPr>
                            <m:e>
                              <m:r>
                                <a:rPr lang="en-US" b="0" i="1" smtClean="0">
                                  <a:latin typeface="Cambria Math"/>
                                </a:rPr>
                                <m:t>1−</m:t>
                              </m:r>
                              <m:r>
                                <a:rPr lang="en-US" b="0" i="1" smtClean="0">
                                  <a:latin typeface="Cambria Math"/>
                                </a:rPr>
                                <m:t>𝑏</m:t>
                              </m:r>
                            </m:e>
                          </m:d>
                          <m:sSub>
                            <m:sSubPr>
                              <m:ctrlPr>
                                <a:rPr lang="nl-NL" i="1" smtClean="0">
                                  <a:latin typeface="Cambria Math"/>
                                </a:rPr>
                              </m:ctrlPr>
                            </m:sSubPr>
                            <m:e>
                              <m:r>
                                <a:rPr lang="en-US" b="0" i="1" smtClean="0">
                                  <a:latin typeface="Cambria Math"/>
                                </a:rPr>
                                <m:t>𝐸</m:t>
                              </m:r>
                            </m:e>
                            <m:sub>
                              <m:r>
                                <a:rPr lang="en-US" b="0" i="1" smtClean="0">
                                  <a:latin typeface="Cambria Math"/>
                                </a:rPr>
                                <m:t>𝑡</m:t>
                              </m:r>
                              <m:r>
                                <a:rPr lang="en-US" b="0" i="1" smtClean="0">
                                  <a:latin typeface="Cambria Math"/>
                                </a:rPr>
                                <m:t>−1</m:t>
                              </m:r>
                            </m:sub>
                          </m:sSub>
                          <m:r>
                            <a:rPr lang="en-US" b="0" i="1" smtClean="0">
                              <a:latin typeface="Cambria Math"/>
                            </a:rPr>
                            <m:t>−</m:t>
                          </m:r>
                          <m:f>
                            <m:fPr>
                              <m:ctrlPr>
                                <a:rPr lang="en-US" b="0" i="1" smtClean="0">
                                  <a:latin typeface="Cambria Math"/>
                                </a:rPr>
                              </m:ctrlPr>
                            </m:fPr>
                            <m:num>
                              <m:d>
                                <m:dPr>
                                  <m:ctrlPr>
                                    <a:rPr lang="en-US" b="0" i="1" smtClean="0">
                                      <a:latin typeface="Cambria Math"/>
                                      <a:ea typeface="Cambria Math"/>
                                    </a:rPr>
                                  </m:ctrlPr>
                                </m:dPr>
                                <m:e>
                                  <m:r>
                                    <a:rPr lang="en-US" b="0" i="1" smtClean="0">
                                      <a:latin typeface="Cambria Math"/>
                                      <a:ea typeface="Cambria Math"/>
                                    </a:rPr>
                                    <m:t>𝛽</m:t>
                                  </m:r>
                                  <m:r>
                                    <a:rPr lang="en-US" b="0" i="1" smtClean="0">
                                      <a:latin typeface="Cambria Math"/>
                                      <a:ea typeface="Cambria Math"/>
                                    </a:rPr>
                                    <m:t>−</m:t>
                                  </m:r>
                                  <m:r>
                                    <a:rPr lang="en-US" b="0" i="1" smtClean="0">
                                      <a:latin typeface="Cambria Math"/>
                                      <a:ea typeface="Cambria Math"/>
                                    </a:rPr>
                                    <m:t>𝛾𝜏</m:t>
                                  </m:r>
                                </m:e>
                              </m:d>
                              <m:d>
                                <m:dPr>
                                  <m:ctrlPr>
                                    <a:rPr lang="en-US" b="0" i="1" smtClean="0">
                                      <a:latin typeface="Cambria Math"/>
                                      <a:ea typeface="Cambria Math"/>
                                    </a:rPr>
                                  </m:ctrlPr>
                                </m:dPr>
                                <m:e>
                                  <m:r>
                                    <a:rPr lang="en-US" b="0" i="1" smtClean="0">
                                      <a:latin typeface="Cambria Math"/>
                                    </a:rPr>
                                    <m:t>1+</m:t>
                                  </m:r>
                                  <m:sSub>
                                    <m:sSubPr>
                                      <m:ctrlPr>
                                        <a:rPr lang="en-US" b="0" i="1" smtClean="0">
                                          <a:latin typeface="Cambria Math"/>
                                        </a:rPr>
                                      </m:ctrlPr>
                                    </m:sSubPr>
                                    <m:e>
                                      <m:r>
                                        <a:rPr lang="en-US" b="0" i="1" smtClean="0">
                                          <a:latin typeface="Cambria Math"/>
                                        </a:rPr>
                                        <m:t>𝑟</m:t>
                                      </m:r>
                                    </m:e>
                                    <m:sub>
                                      <m:r>
                                        <a:rPr lang="en-US" b="0" i="1" smtClean="0">
                                          <a:latin typeface="Cambria Math"/>
                                        </a:rPr>
                                        <m:t>𝑡</m:t>
                                      </m:r>
                                      <m:r>
                                        <a:rPr lang="en-US" b="0" i="1" smtClean="0">
                                          <a:latin typeface="Cambria Math"/>
                                        </a:rPr>
                                        <m:t>−1</m:t>
                                      </m:r>
                                    </m:sub>
                                  </m:sSub>
                                </m:e>
                              </m:d>
                            </m:num>
                            <m:den>
                              <m:r>
                                <a:rPr lang="en-US" b="0" i="1" smtClean="0">
                                  <a:latin typeface="Cambria Math"/>
                                  <a:ea typeface="Cambria Math"/>
                                </a:rPr>
                                <m:t>𝜂𝛾</m:t>
                              </m:r>
                              <m:d>
                                <m:dPr>
                                  <m:ctrlPr>
                                    <a:rPr lang="en-US" b="0" i="1" smtClean="0">
                                      <a:latin typeface="Cambria Math"/>
                                      <a:ea typeface="Cambria Math"/>
                                    </a:rPr>
                                  </m:ctrlPr>
                                </m:dPr>
                                <m:e>
                                  <m:r>
                                    <a:rPr lang="en-US" b="0" i="1" smtClean="0">
                                      <a:latin typeface="Cambria Math"/>
                                      <a:ea typeface="Cambria Math"/>
                                    </a:rPr>
                                    <m:t>1+</m:t>
                                  </m:r>
                                  <m:r>
                                    <a:rPr lang="en-US" b="0" i="1" smtClean="0">
                                      <a:latin typeface="Cambria Math"/>
                                      <a:ea typeface="Cambria Math"/>
                                    </a:rPr>
                                    <m:t>𝜏</m:t>
                                  </m:r>
                                </m:e>
                              </m:d>
                            </m:den>
                          </m:f>
                          <m:d>
                            <m:dPr>
                              <m:ctrlPr>
                                <a:rPr lang="en-US" b="0" i="1" smtClean="0">
                                  <a:latin typeface="Cambria Math"/>
                                </a:rPr>
                              </m:ctrlPr>
                            </m:dPr>
                            <m:e>
                              <m:sSub>
                                <m:sSubPr>
                                  <m:ctrlPr>
                                    <a:rPr lang="nl-NL" i="1" smtClean="0">
                                      <a:latin typeface="Cambria Math"/>
                                    </a:rPr>
                                  </m:ctrlPr>
                                </m:sSubPr>
                                <m:e>
                                  <m:r>
                                    <a:rPr lang="en-US" b="0" i="1" smtClean="0">
                                      <a:latin typeface="Cambria Math"/>
                                    </a:rPr>
                                    <m:t>𝐸</m:t>
                                  </m:r>
                                </m:e>
                                <m:sub>
                                  <m:r>
                                    <a:rPr lang="en-US" b="0" i="1" smtClean="0">
                                      <a:latin typeface="Cambria Math"/>
                                    </a:rPr>
                                    <m:t>𝑡</m:t>
                                  </m:r>
                                  <m:r>
                                    <a:rPr lang="en-US" b="0" i="1" smtClean="0">
                                      <a:latin typeface="Cambria Math"/>
                                    </a:rPr>
                                    <m:t>−1</m:t>
                                  </m:r>
                                </m:sub>
                              </m:sSub>
                              <m:r>
                                <a:rPr lang="en-US" b="0" i="1" smtClean="0">
                                  <a:latin typeface="Cambria Math"/>
                                </a:rPr>
                                <m:t>−</m:t>
                              </m:r>
                              <m:r>
                                <a:rPr lang="en-US" b="0" i="1" smtClean="0">
                                  <a:latin typeface="Cambria Math"/>
                                  <a:ea typeface="Cambria Math"/>
                                </a:rPr>
                                <m:t>𝜙</m:t>
                              </m:r>
                              <m:sSub>
                                <m:sSubPr>
                                  <m:ctrlPr>
                                    <a:rPr lang="nl-NL" i="1" smtClean="0">
                                      <a:latin typeface="Cambria Math"/>
                                    </a:rPr>
                                  </m:ctrlPr>
                                </m:sSubPr>
                                <m:e>
                                  <m:r>
                                    <a:rPr lang="en-US" b="0" i="1" smtClean="0">
                                      <a:latin typeface="Cambria Math"/>
                                    </a:rPr>
                                    <m:t>𝐸</m:t>
                                  </m:r>
                                </m:e>
                                <m:sub>
                                  <m:r>
                                    <a:rPr lang="en-US" b="0" i="1" smtClean="0">
                                      <a:latin typeface="Cambria Math"/>
                                    </a:rPr>
                                    <m:t>𝑡</m:t>
                                  </m:r>
                                  <m:r>
                                    <a:rPr lang="en-US" b="0" i="1" smtClean="0">
                                      <a:latin typeface="Cambria Math"/>
                                    </a:rPr>
                                    <m:t>−2</m:t>
                                  </m:r>
                                </m:sub>
                              </m:sSub>
                            </m:e>
                          </m:d>
                          <m:r>
                            <a:rPr lang="en-US" b="0" i="1" smtClean="0">
                              <a:latin typeface="Cambria Math"/>
                            </a:rPr>
                            <m:t>+</m:t>
                          </m:r>
                          <m:r>
                            <a:rPr lang="en-US" b="0" i="1" smtClean="0">
                              <a:latin typeface="Cambria Math"/>
                              <a:ea typeface="Cambria Math"/>
                            </a:rPr>
                            <m:t>𝛾</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𝑤</m:t>
                              </m:r>
                            </m:e>
                            <m:sub>
                              <m:r>
                                <a:rPr lang="en-US" b="0" i="1" smtClean="0">
                                  <a:latin typeface="Cambria Math"/>
                                  <a:ea typeface="Cambria Math"/>
                                </a:rPr>
                                <m:t>𝑡</m:t>
                              </m:r>
                              <m:r>
                                <a:rPr lang="en-US" b="0" i="1" smtClean="0">
                                  <a:latin typeface="Cambria Math"/>
                                  <a:ea typeface="Cambria Math"/>
                                </a:rPr>
                                <m:t>−1</m:t>
                              </m:r>
                            </m:sub>
                          </m:sSub>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𝜙</m:t>
                              </m:r>
                              <m:sSub>
                                <m:sSubPr>
                                  <m:ctrlPr>
                                    <a:rPr lang="nl-NL" i="1" smtClean="0">
                                      <a:latin typeface="Cambria Math"/>
                                    </a:rPr>
                                  </m:ctrlPr>
                                </m:sSubPr>
                                <m:e>
                                  <m:r>
                                    <a:rPr lang="en-US" b="0" i="1" smtClean="0">
                                      <a:latin typeface="Cambria Math"/>
                                    </a:rPr>
                                    <m:t>𝐸</m:t>
                                  </m:r>
                                </m:e>
                                <m:sub>
                                  <m:r>
                                    <a:rPr lang="en-US" b="0" i="1" smtClean="0">
                                      <a:latin typeface="Cambria Math"/>
                                    </a:rPr>
                                    <m:t>𝑡</m:t>
                                  </m:r>
                                  <m:r>
                                    <a:rPr lang="en-US" b="0" i="1" smtClean="0">
                                      <a:latin typeface="Cambria Math"/>
                                    </a:rPr>
                                    <m:t>−1</m:t>
                                  </m:r>
                                </m:sub>
                              </m:sSub>
                            </m:num>
                            <m:den>
                              <m:r>
                                <a:rPr lang="en-US" b="0" i="1" smtClean="0">
                                  <a:latin typeface="Cambria Math"/>
                                  <a:ea typeface="Cambria Math"/>
                                </a:rPr>
                                <m:t>𝜂𝛾</m:t>
                              </m:r>
                            </m:den>
                          </m:f>
                          <m:r>
                            <a:rPr lang="en-US" b="0" i="1" smtClean="0">
                              <a:latin typeface="Cambria Math"/>
                              <a:ea typeface="Cambria Math"/>
                            </a:rPr>
                            <m:t>)</m:t>
                          </m:r>
                        </m:e>
                      </m:d>
                    </m:oMath>
                  </m:oMathPara>
                </a14:m>
                <a:endParaRPr lang="nl-NL" dirty="0"/>
              </a:p>
            </p:txBody>
          </p:sp>
        </mc:Choice>
        <mc:Fallback xmlns="">
          <p:sp>
            <p:nvSpPr>
              <p:cNvPr id="4" name="TextBox 3"/>
              <p:cNvSpPr txBox="1">
                <a:spLocks noRot="1" noChangeAspect="1" noMove="1" noResize="1" noEditPoints="1" noAdjustHandles="1" noChangeArrowheads="1" noChangeShapeType="1" noTextEdit="1"/>
              </p:cNvSpPr>
              <p:nvPr/>
            </p:nvSpPr>
            <p:spPr>
              <a:xfrm>
                <a:off x="395536" y="2996952"/>
                <a:ext cx="8894614" cy="708720"/>
              </a:xfrm>
              <a:prstGeom prst="rect">
                <a:avLst/>
              </a:prstGeom>
              <a:blipFill rotWithShape="1">
                <a:blip r:embed="rId2"/>
                <a:stretch>
                  <a:fillRect/>
                </a:stretch>
              </a:blipFill>
            </p:spPr>
            <p:txBody>
              <a:bodyPr/>
              <a:lstStyle/>
              <a:p>
                <a:r>
                  <a:rPr lang="nl-NL">
                    <a:noFill/>
                  </a:rPr>
                  <a:t> </a:t>
                </a:r>
              </a:p>
            </p:txBody>
          </p:sp>
        </mc:Fallback>
      </mc:AlternateContent>
      <p:sp>
        <p:nvSpPr>
          <p:cNvPr id="5" name="Rectangle 4"/>
          <p:cNvSpPr/>
          <p:nvPr/>
        </p:nvSpPr>
        <p:spPr>
          <a:xfrm>
            <a:off x="539552" y="2492896"/>
            <a:ext cx="3456384" cy="461665"/>
          </a:xfrm>
          <a:prstGeom prst="rect">
            <a:avLst/>
          </a:prstGeom>
        </p:spPr>
        <p:txBody>
          <a:bodyPr wrap="square">
            <a:spAutoFit/>
          </a:bodyPr>
          <a:lstStyle/>
          <a:p>
            <a:r>
              <a:rPr lang="en-US" sz="2400" dirty="0"/>
              <a:t>E</a:t>
            </a:r>
            <a:r>
              <a:rPr lang="en-US" sz="2400" dirty="0" smtClean="0"/>
              <a:t>nvironment quality </a:t>
            </a:r>
            <a:endParaRPr lang="nl-NL" sz="2400" dirty="0"/>
          </a:p>
        </p:txBody>
      </p:sp>
      <p:sp>
        <p:nvSpPr>
          <p:cNvPr id="6" name="Rectangle 5"/>
          <p:cNvSpPr/>
          <p:nvPr/>
        </p:nvSpPr>
        <p:spPr>
          <a:xfrm>
            <a:off x="662895" y="3861048"/>
            <a:ext cx="3456384" cy="461665"/>
          </a:xfrm>
          <a:prstGeom prst="rect">
            <a:avLst/>
          </a:prstGeom>
        </p:spPr>
        <p:txBody>
          <a:bodyPr wrap="square">
            <a:spAutoFit/>
          </a:bodyPr>
          <a:lstStyle/>
          <a:p>
            <a:r>
              <a:rPr lang="en-US" sz="2400" dirty="0" smtClean="0"/>
              <a:t>Economic growth </a:t>
            </a:r>
            <a:endParaRPr lang="nl-NL" sz="2400" dirty="0"/>
          </a:p>
        </p:txBody>
      </p:sp>
      <mc:AlternateContent xmlns:mc="http://schemas.openxmlformats.org/markup-compatibility/2006" xmlns:a14="http://schemas.microsoft.com/office/drawing/2010/main">
        <mc:Choice Requires="a14">
          <p:sp>
            <p:nvSpPr>
              <p:cNvPr id="7" name="TextBox 6"/>
              <p:cNvSpPr txBox="1"/>
              <p:nvPr/>
            </p:nvSpPr>
            <p:spPr>
              <a:xfrm>
                <a:off x="539552" y="4509120"/>
                <a:ext cx="2041648" cy="6767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i="1" smtClean="0">
                              <a:latin typeface="Cambria Math"/>
                            </a:rPr>
                          </m:ctrlPr>
                        </m:sSubPr>
                        <m:e>
                          <m:r>
                            <a:rPr lang="en-US" b="0" i="1" smtClean="0">
                              <a:latin typeface="Cambria Math"/>
                            </a:rPr>
                            <m:t>𝑘</m:t>
                          </m:r>
                        </m:e>
                        <m:sub>
                          <m:r>
                            <a:rPr lang="en-US" b="0" i="1" smtClean="0">
                              <a:latin typeface="Cambria Math"/>
                            </a:rPr>
                            <m:t>𝑡</m:t>
                          </m:r>
                        </m:sub>
                      </m:sSub>
                      <m:r>
                        <a:rPr lang="en-US" b="0" i="1" smtClean="0">
                          <a:latin typeface="Cambria Math"/>
                        </a:rPr>
                        <m:t>=</m:t>
                      </m:r>
                      <m:f>
                        <m:fPr>
                          <m:ctrlPr>
                            <a:rPr lang="en-US" b="0" i="1" smtClean="0">
                              <a:latin typeface="Cambria Math"/>
                            </a:rPr>
                          </m:ctrlPr>
                        </m:fPr>
                        <m:num>
                          <m:d>
                            <m:dPr>
                              <m:ctrlPr>
                                <a:rPr lang="en-US" b="0" i="1" smtClean="0">
                                  <a:latin typeface="Cambria Math"/>
                                </a:rPr>
                              </m:ctrlPr>
                            </m:dPr>
                            <m:e>
                              <m:sSub>
                                <m:sSubPr>
                                  <m:ctrlPr>
                                    <a:rPr lang="nl-NL" i="1" smtClean="0">
                                      <a:latin typeface="Cambria Math"/>
                                    </a:rPr>
                                  </m:ctrlPr>
                                </m:sSubPr>
                                <m:e>
                                  <m:r>
                                    <a:rPr lang="en-US" b="0" i="1" smtClean="0">
                                      <a:latin typeface="Cambria Math"/>
                                    </a:rPr>
                                    <m:t>𝐸</m:t>
                                  </m:r>
                                </m:e>
                                <m:sub>
                                  <m:r>
                                    <a:rPr lang="en-US" b="0" i="1" smtClean="0">
                                      <a:latin typeface="Cambria Math"/>
                                    </a:rPr>
                                    <m:t>𝑡</m:t>
                                  </m:r>
                                </m:sub>
                              </m:sSub>
                              <m:r>
                                <a:rPr lang="en-US" b="0" i="1" smtClean="0">
                                  <a:latin typeface="Cambria Math"/>
                                </a:rPr>
                                <m:t>−</m:t>
                              </m:r>
                              <m:r>
                                <a:rPr lang="en-US" b="0" i="1" smtClean="0">
                                  <a:latin typeface="Cambria Math"/>
                                  <a:ea typeface="Cambria Math"/>
                                </a:rPr>
                                <m:t>𝜙</m:t>
                              </m:r>
                              <m:sSub>
                                <m:sSubPr>
                                  <m:ctrlPr>
                                    <a:rPr lang="nl-NL" i="1" smtClean="0">
                                      <a:latin typeface="Cambria Math"/>
                                    </a:rPr>
                                  </m:ctrlPr>
                                </m:sSubPr>
                                <m:e>
                                  <m:r>
                                    <a:rPr lang="en-US" b="0" i="1" smtClean="0">
                                      <a:latin typeface="Cambria Math"/>
                                    </a:rPr>
                                    <m:t>𝐸</m:t>
                                  </m:r>
                                </m:e>
                                <m:sub>
                                  <m:r>
                                    <a:rPr lang="en-US" b="0" i="1" smtClean="0">
                                      <a:latin typeface="Cambria Math"/>
                                    </a:rPr>
                                    <m:t>𝑡</m:t>
                                  </m:r>
                                  <m:r>
                                    <a:rPr lang="en-US" b="0" i="1" smtClean="0">
                                      <a:latin typeface="Cambria Math"/>
                                    </a:rPr>
                                    <m:t>−1</m:t>
                                  </m:r>
                                </m:sub>
                              </m:sSub>
                            </m:e>
                          </m:d>
                        </m:num>
                        <m:den>
                          <m:r>
                            <a:rPr lang="en-US" b="0" i="1" smtClean="0">
                              <a:latin typeface="Cambria Math"/>
                              <a:ea typeface="Cambria Math"/>
                            </a:rPr>
                            <m:t>𝜂𝛾</m:t>
                          </m:r>
                        </m:den>
                      </m:f>
                    </m:oMath>
                  </m:oMathPara>
                </a14:m>
                <a:endParaRPr lang="nl-NL" dirty="0"/>
              </a:p>
            </p:txBody>
          </p:sp>
        </mc:Choice>
        <mc:Fallback xmlns="">
          <p:sp>
            <p:nvSpPr>
              <p:cNvPr id="7" name="TextBox 6"/>
              <p:cNvSpPr txBox="1">
                <a:spLocks noRot="1" noChangeAspect="1" noMove="1" noResize="1" noEditPoints="1" noAdjustHandles="1" noChangeArrowheads="1" noChangeShapeType="1" noTextEdit="1"/>
              </p:cNvSpPr>
              <p:nvPr/>
            </p:nvSpPr>
            <p:spPr>
              <a:xfrm>
                <a:off x="539552" y="4509120"/>
                <a:ext cx="2041648" cy="676724"/>
              </a:xfrm>
              <a:prstGeom prst="rect">
                <a:avLst/>
              </a:prstGeom>
              <a:blipFill rotWithShape="1">
                <a:blip r:embed="rId3"/>
                <a:stretch>
                  <a:fillRect/>
                </a:stretch>
              </a:blipFill>
            </p:spPr>
            <p:txBody>
              <a:bodyPr/>
              <a:lstStyle/>
              <a:p>
                <a:r>
                  <a:rPr lang="nl-NL">
                    <a:noFill/>
                  </a:rPr>
                  <a:t> </a:t>
                </a:r>
              </a:p>
            </p:txBody>
          </p:sp>
        </mc:Fallback>
      </mc:AlternateContent>
      <p:sp>
        <p:nvSpPr>
          <p:cNvPr id="3" name="Slide Number Placeholder 2"/>
          <p:cNvSpPr>
            <a:spLocks noGrp="1"/>
          </p:cNvSpPr>
          <p:nvPr>
            <p:ph type="sldNum" sz="quarter" idx="12"/>
          </p:nvPr>
        </p:nvSpPr>
        <p:spPr/>
        <p:txBody>
          <a:bodyPr/>
          <a:lstStyle/>
          <a:p>
            <a:fld id="{96E05B36-BBC8-49B2-8E44-E3D025E32FF0}" type="slidenum">
              <a:rPr lang="nl-NL" smtClean="0"/>
              <a:t>32</a:t>
            </a:fld>
            <a:endParaRPr lang="nl-NL"/>
          </a:p>
        </p:txBody>
      </p:sp>
    </p:spTree>
    <p:extLst>
      <p:ext uri="{BB962C8B-B14F-4D97-AF65-F5344CB8AC3E}">
        <p14:creationId xmlns:p14="http://schemas.microsoft.com/office/powerpoint/2010/main" val="18022427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smtClean="0"/>
                  <a:t>Steady state functions of environment quality (</a:t>
                </a:r>
                <a14:m>
                  <m:oMath xmlns:m="http://schemas.openxmlformats.org/officeDocument/2006/math">
                    <m:acc>
                      <m:accPr>
                        <m:chr m:val="̅"/>
                        <m:ctrlPr>
                          <a:rPr lang="en-US" b="0" i="1" smtClean="0">
                            <a:latin typeface="Cambria Math"/>
                          </a:rPr>
                        </m:ctrlPr>
                      </m:accPr>
                      <m:e>
                        <m:r>
                          <a:rPr lang="en-US" b="0" i="1" smtClean="0">
                            <a:latin typeface="Cambria Math"/>
                          </a:rPr>
                          <m:t>𝐸</m:t>
                        </m:r>
                      </m:e>
                    </m:acc>
                  </m:oMath>
                </a14:m>
                <a:r>
                  <a:rPr lang="en-US" dirty="0" smtClean="0"/>
                  <a:t>) and capital (</a:t>
                </a:r>
                <a14:m>
                  <m:oMath xmlns:m="http://schemas.openxmlformats.org/officeDocument/2006/math">
                    <m:acc>
                      <m:accPr>
                        <m:chr m:val="̅"/>
                        <m:ctrlPr>
                          <a:rPr lang="en-US" b="0" i="1" smtClean="0">
                            <a:latin typeface="Cambria Math"/>
                          </a:rPr>
                        </m:ctrlPr>
                      </m:accPr>
                      <m:e>
                        <m:r>
                          <a:rPr lang="en-US" b="0" i="1" smtClean="0">
                            <a:latin typeface="Cambria Math"/>
                          </a:rPr>
                          <m:t>𝑘</m:t>
                        </m:r>
                      </m:e>
                    </m:acc>
                  </m:oMath>
                </a14:m>
                <a:r>
                  <a:rPr lang="nl-NL" dirty="0" smtClean="0"/>
                  <a:t>)</a:t>
                </a:r>
                <a:endParaRPr lang="nl-N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1407" t="-17553" r="-2963" b="-308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87950" y="3051602"/>
                <a:ext cx="2588273" cy="841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a:rPr>
                          </m:ctrlPr>
                        </m:accPr>
                        <m:e>
                          <m:r>
                            <a:rPr lang="en-US" i="1" smtClean="0">
                              <a:latin typeface="Cambria Math"/>
                            </a:rPr>
                            <m:t>𝐸</m:t>
                          </m:r>
                        </m:e>
                      </m:acc>
                      <m:r>
                        <a:rPr lang="en-US" b="0" i="1" smtClean="0">
                          <a:latin typeface="Cambria Math"/>
                        </a:rPr>
                        <m:t>=</m:t>
                      </m:r>
                      <m:f>
                        <m:fPr>
                          <m:ctrlPr>
                            <a:rPr lang="en-US" b="0" i="1" smtClean="0">
                              <a:latin typeface="Cambria Math"/>
                              <a:ea typeface="Cambria Math"/>
                            </a:rPr>
                          </m:ctrlPr>
                        </m:fPr>
                        <m:num>
                          <m:r>
                            <a:rPr lang="en-US" b="0" i="1" smtClean="0">
                              <a:latin typeface="Cambria Math"/>
                              <a:ea typeface="Cambria Math"/>
                            </a:rPr>
                            <m:t>𝛾</m:t>
                          </m:r>
                          <m:acc>
                            <m:accPr>
                              <m:chr m:val="̅"/>
                              <m:ctrlPr>
                                <a:rPr lang="en-US" i="1" smtClean="0">
                                  <a:latin typeface="Cambria Math"/>
                                </a:rPr>
                              </m:ctrlPr>
                            </m:accPr>
                            <m:e>
                              <m:r>
                                <a:rPr lang="en-US" b="0" i="1" smtClean="0">
                                  <a:latin typeface="Cambria Math"/>
                                </a:rPr>
                                <m:t>𝑤</m:t>
                              </m:r>
                            </m:e>
                          </m:acc>
                          <m:d>
                            <m:dPr>
                              <m:ctrlPr>
                                <a:rPr lang="en-US" b="0" i="1" smtClean="0">
                                  <a:latin typeface="Cambria Math"/>
                                </a:rPr>
                              </m:ctrlPr>
                            </m:dPr>
                            <m:e>
                              <m:f>
                                <m:fPr>
                                  <m:ctrlPr>
                                    <a:rPr lang="en-US" b="0" i="1" smtClean="0">
                                      <a:latin typeface="Cambria Math"/>
                                    </a:rPr>
                                  </m:ctrlPr>
                                </m:fPr>
                                <m:num>
                                  <m:r>
                                    <a:rPr lang="en-US" b="0" i="1" smtClean="0">
                                      <a:latin typeface="Cambria Math"/>
                                      <a:ea typeface="Cambria Math"/>
                                    </a:rPr>
                                    <m:t>𝜂</m:t>
                                  </m:r>
                                  <m:r>
                                    <a:rPr lang="en-US" b="0" i="1" smtClean="0">
                                      <a:latin typeface="Cambria Math"/>
                                    </a:rPr>
                                    <m:t>+1</m:t>
                                  </m:r>
                                </m:num>
                                <m:den>
                                  <m:r>
                                    <a:rPr lang="en-US" b="0" i="1" smtClean="0">
                                      <a:latin typeface="Cambria Math"/>
                                      <a:ea typeface="Cambria Math"/>
                                    </a:rPr>
                                    <m:t>𝜂</m:t>
                                  </m:r>
                                </m:den>
                              </m:f>
                            </m:e>
                          </m:d>
                        </m:num>
                        <m:den>
                          <m:r>
                            <m:rPr>
                              <m:sty m:val="p"/>
                            </m:rPr>
                            <a:rPr lang="en-US" b="0" i="0" smtClean="0">
                              <a:latin typeface="Cambria Math"/>
                              <a:ea typeface="Cambria Math"/>
                            </a:rPr>
                            <m:t>B</m:t>
                          </m:r>
                        </m:den>
                      </m:f>
                      <m:r>
                        <a:rPr lang="en-US" b="0" i="0" smtClean="0">
                          <a:latin typeface="Cambria Math"/>
                          <a:ea typeface="Cambria Math"/>
                        </a:rPr>
                        <m:t>=</m:t>
                      </m:r>
                      <m:r>
                        <m:rPr>
                          <m:sty m:val="p"/>
                        </m:rPr>
                        <a:rPr lang="el-GR" b="0" i="1" smtClean="0">
                          <a:latin typeface="Cambria Math"/>
                          <a:ea typeface="Cambria Math"/>
                        </a:rPr>
                        <m:t>φ</m:t>
                      </m:r>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𝑘</m:t>
                          </m:r>
                        </m:e>
                      </m:acc>
                      <m:r>
                        <a:rPr lang="en-US" b="0" i="1" smtClean="0">
                          <a:latin typeface="Cambria Math"/>
                          <a:ea typeface="Cambria Math"/>
                        </a:rPr>
                        <m:t>)</m:t>
                      </m:r>
                    </m:oMath>
                  </m:oMathPara>
                </a14:m>
                <a:endParaRPr lang="nl-NL" dirty="0"/>
              </a:p>
            </p:txBody>
          </p:sp>
        </mc:Choice>
        <mc:Fallback xmlns="">
          <p:sp>
            <p:nvSpPr>
              <p:cNvPr id="4" name="TextBox 3"/>
              <p:cNvSpPr txBox="1">
                <a:spLocks noRot="1" noChangeAspect="1" noMove="1" noResize="1" noEditPoints="1" noAdjustHandles="1" noChangeArrowheads="1" noChangeShapeType="1" noTextEdit="1"/>
              </p:cNvSpPr>
              <p:nvPr/>
            </p:nvSpPr>
            <p:spPr>
              <a:xfrm>
                <a:off x="587950" y="3051602"/>
                <a:ext cx="2588273" cy="841962"/>
              </a:xfrm>
              <a:prstGeom prst="rect">
                <a:avLst/>
              </a:prstGeom>
              <a:blipFill rotWithShape="1">
                <a:blip r:embed="rId3"/>
                <a:stretch>
                  <a:fillRect/>
                </a:stretch>
              </a:blipFill>
            </p:spPr>
            <p:txBody>
              <a:bodyPr/>
              <a:lstStyle/>
              <a:p>
                <a:r>
                  <a:rPr lang="en-US">
                    <a:noFill/>
                  </a:rPr>
                  <a:t> </a:t>
                </a:r>
              </a:p>
            </p:txBody>
          </p:sp>
        </mc:Fallback>
      </mc:AlternateContent>
      <p:sp>
        <p:nvSpPr>
          <p:cNvPr id="5" name="Rectangle 4"/>
          <p:cNvSpPr/>
          <p:nvPr/>
        </p:nvSpPr>
        <p:spPr>
          <a:xfrm>
            <a:off x="473092" y="2470811"/>
            <a:ext cx="6691196" cy="461665"/>
          </a:xfrm>
          <a:prstGeom prst="rect">
            <a:avLst/>
          </a:prstGeom>
        </p:spPr>
        <p:txBody>
          <a:bodyPr wrap="square">
            <a:spAutoFit/>
          </a:bodyPr>
          <a:lstStyle/>
          <a:p>
            <a:r>
              <a:rPr lang="en-US" sz="2400" dirty="0" smtClean="0"/>
              <a:t>Environment quality:</a:t>
            </a:r>
            <a:endParaRPr lang="nl-NL" sz="2400" dirty="0"/>
          </a:p>
        </p:txBody>
      </p:sp>
      <p:sp>
        <p:nvSpPr>
          <p:cNvPr id="6" name="Rectangle 5"/>
          <p:cNvSpPr/>
          <p:nvPr/>
        </p:nvSpPr>
        <p:spPr>
          <a:xfrm>
            <a:off x="567694" y="5639163"/>
            <a:ext cx="6020529" cy="469809"/>
          </a:xfrm>
          <a:prstGeom prst="rect">
            <a:avLst/>
          </a:prstGeom>
        </p:spPr>
        <p:txBody>
          <a:bodyPr wrap="square">
            <a:spAutoFit/>
          </a:bodyPr>
          <a:lstStyle/>
          <a:p>
            <a:r>
              <a:rPr lang="en-US" sz="2400" dirty="0" smtClean="0"/>
              <a:t>Economic growth:</a:t>
            </a:r>
            <a:endParaRPr lang="nl-NL" sz="2400" dirty="0"/>
          </a:p>
        </p:txBody>
      </p:sp>
      <mc:AlternateContent xmlns:mc="http://schemas.openxmlformats.org/markup-compatibility/2006" xmlns:a14="http://schemas.microsoft.com/office/drawing/2010/main">
        <mc:Choice Requires="a14">
          <p:sp>
            <p:nvSpPr>
              <p:cNvPr id="7" name="TextBox 6"/>
              <p:cNvSpPr txBox="1"/>
              <p:nvPr/>
            </p:nvSpPr>
            <p:spPr>
              <a:xfrm>
                <a:off x="587950" y="6202694"/>
                <a:ext cx="2620076" cy="538674"/>
              </a:xfrm>
              <a:prstGeom prst="rect">
                <a:avLst/>
              </a:prstGeom>
              <a:noFill/>
            </p:spPr>
            <p:txBody>
              <a:bodyPr wrap="none" rtlCol="0">
                <a:spAutoFit/>
              </a:bodyPr>
              <a:lstStyle/>
              <a:p>
                <a14:m>
                  <m:oMath xmlns:m="http://schemas.openxmlformats.org/officeDocument/2006/math">
                    <m:acc>
                      <m:accPr>
                        <m:chr m:val="̅"/>
                        <m:ctrlPr>
                          <a:rPr lang="en-US" b="0" i="1" smtClean="0">
                            <a:latin typeface="Cambria Math"/>
                            <a:ea typeface="Cambria Math"/>
                          </a:rPr>
                        </m:ctrlPr>
                      </m:accPr>
                      <m:e>
                        <m:r>
                          <a:rPr lang="en-US" b="0" i="1" smtClean="0">
                            <a:latin typeface="Cambria Math"/>
                            <a:ea typeface="Cambria Math"/>
                          </a:rPr>
                          <m:t>𝑘</m:t>
                        </m:r>
                      </m:e>
                    </m:acc>
                    <m:r>
                      <a:rPr lang="en-US" b="0" i="1" smtClean="0">
                        <a:latin typeface="Cambria Math"/>
                      </a:rPr>
                      <m:t>=</m:t>
                    </m:r>
                    <m:f>
                      <m:fPr>
                        <m:ctrlPr>
                          <a:rPr lang="en-US" b="0" i="1" smtClean="0">
                            <a:latin typeface="Cambria Math"/>
                          </a:rPr>
                        </m:ctrlPr>
                      </m:fPr>
                      <m:num>
                        <m:d>
                          <m:dPr>
                            <m:ctrlPr>
                              <a:rPr lang="en-US" b="0" i="1" smtClean="0">
                                <a:latin typeface="Cambria Math"/>
                              </a:rPr>
                            </m:ctrlPr>
                          </m:dPr>
                          <m:e>
                            <m:r>
                              <a:rPr lang="en-US" i="1" smtClean="0">
                                <a:latin typeface="Cambria Math"/>
                              </a:rPr>
                              <m:t>1</m:t>
                            </m:r>
                            <m:r>
                              <a:rPr lang="en-US" b="0" i="1" smtClean="0">
                                <a:latin typeface="Cambria Math"/>
                              </a:rPr>
                              <m:t>−</m:t>
                            </m:r>
                            <m:r>
                              <a:rPr lang="en-US" b="0" i="1" smtClean="0">
                                <a:latin typeface="Cambria Math"/>
                                <a:ea typeface="Cambria Math"/>
                              </a:rPr>
                              <m:t>𝜙</m:t>
                            </m:r>
                          </m:e>
                        </m:d>
                      </m:num>
                      <m:den>
                        <m:r>
                          <a:rPr lang="en-US" b="0" i="1" smtClean="0">
                            <a:latin typeface="Cambria Math"/>
                            <a:ea typeface="Cambria Math"/>
                          </a:rPr>
                          <m:t>𝜂𝛾</m:t>
                        </m:r>
                      </m:den>
                    </m:f>
                    <m:acc>
                      <m:accPr>
                        <m:chr m:val="̅"/>
                        <m:ctrlPr>
                          <a:rPr lang="en-US" i="1" smtClean="0">
                            <a:latin typeface="Cambria Math"/>
                          </a:rPr>
                        </m:ctrlPr>
                      </m:accPr>
                      <m:e>
                        <m:r>
                          <a:rPr lang="en-US" i="1" smtClean="0">
                            <a:latin typeface="Cambria Math"/>
                          </a:rPr>
                          <m:t>𝐸</m:t>
                        </m:r>
                      </m:e>
                    </m:acc>
                    <m:r>
                      <a:rPr lang="en-US" i="1" smtClean="0">
                        <a:latin typeface="Cambria Math"/>
                        <a:ea typeface="Cambria Math"/>
                      </a:rPr>
                      <m:t>⟹</m:t>
                    </m:r>
                    <m:acc>
                      <m:accPr>
                        <m:chr m:val="̅"/>
                        <m:ctrlPr>
                          <a:rPr lang="en-US" i="1" smtClean="0">
                            <a:latin typeface="Cambria Math"/>
                          </a:rPr>
                        </m:ctrlPr>
                      </m:accPr>
                      <m:e>
                        <m:r>
                          <a:rPr lang="en-US" i="1" smtClean="0">
                            <a:latin typeface="Cambria Math"/>
                          </a:rPr>
                          <m:t>𝐸</m:t>
                        </m:r>
                      </m:e>
                    </m:acc>
                    <m:r>
                      <a:rPr lang="en-US" b="0" i="1" smtClean="0">
                        <a:latin typeface="Cambria Math"/>
                      </a:rPr>
                      <m:t>=</m:t>
                    </m:r>
                    <m:r>
                      <a:rPr lang="en-US" b="0" i="1" smtClean="0">
                        <a:latin typeface="Cambria Math"/>
                        <a:ea typeface="Cambria Math"/>
                      </a:rPr>
                      <m:t>𝜙</m:t>
                    </m:r>
                    <m:r>
                      <a:rPr lang="en-US" b="0" i="1" smtClean="0">
                        <a:latin typeface="Cambria Math"/>
                        <a:ea typeface="Cambria Math"/>
                      </a:rPr>
                      <m:t>(</m:t>
                    </m:r>
                    <m:acc>
                      <m:accPr>
                        <m:chr m:val="̅"/>
                        <m:ctrlPr>
                          <a:rPr lang="en-US" b="0" i="1" smtClean="0">
                            <a:latin typeface="Cambria Math"/>
                            <a:ea typeface="Cambria Math"/>
                          </a:rPr>
                        </m:ctrlPr>
                      </m:accPr>
                      <m:e>
                        <m:r>
                          <a:rPr lang="en-US" b="0" i="1" smtClean="0">
                            <a:latin typeface="Cambria Math"/>
                            <a:ea typeface="Cambria Math"/>
                          </a:rPr>
                          <m:t>𝑘</m:t>
                        </m:r>
                      </m:e>
                    </m:acc>
                  </m:oMath>
                </a14:m>
                <a:r>
                  <a:rPr lang="nl-NL" dirty="0" smtClean="0"/>
                  <a:t>)</a:t>
                </a:r>
                <a:endParaRPr lang="nl-NL" dirty="0"/>
              </a:p>
            </p:txBody>
          </p:sp>
        </mc:Choice>
        <mc:Fallback xmlns="">
          <p:sp>
            <p:nvSpPr>
              <p:cNvPr id="7" name="TextBox 6"/>
              <p:cNvSpPr txBox="1">
                <a:spLocks noRot="1" noChangeAspect="1" noMove="1" noResize="1" noEditPoints="1" noAdjustHandles="1" noChangeArrowheads="1" noChangeShapeType="1" noTextEdit="1"/>
              </p:cNvSpPr>
              <p:nvPr/>
            </p:nvSpPr>
            <p:spPr>
              <a:xfrm>
                <a:off x="587950" y="6202694"/>
                <a:ext cx="2620076" cy="538674"/>
              </a:xfrm>
              <a:prstGeom prst="rect">
                <a:avLst/>
              </a:prstGeom>
              <a:blipFill rotWithShape="1">
                <a:blip r:embed="rId4"/>
                <a:stretch>
                  <a:fillRect r="-5814" b="-3409"/>
                </a:stretch>
              </a:blipFill>
            </p:spPr>
            <p:txBody>
              <a:bodyPr/>
              <a:lstStyle/>
              <a:p>
                <a:r>
                  <a:rPr lang="en-US">
                    <a:noFill/>
                  </a:rPr>
                  <a:t> </a:t>
                </a:r>
              </a:p>
            </p:txBody>
          </p:sp>
        </mc:Fallback>
      </mc:AlternateContent>
      <p:sp>
        <p:nvSpPr>
          <p:cNvPr id="8" name="TextBox 7"/>
          <p:cNvSpPr txBox="1"/>
          <p:nvPr/>
        </p:nvSpPr>
        <p:spPr>
          <a:xfrm>
            <a:off x="567695" y="3877910"/>
            <a:ext cx="1800200" cy="369332"/>
          </a:xfrm>
          <a:prstGeom prst="rect">
            <a:avLst/>
          </a:prstGeom>
          <a:noFill/>
        </p:spPr>
        <p:txBody>
          <a:bodyPr wrap="square" rtlCol="0">
            <a:spAutoFit/>
          </a:bodyPr>
          <a:lstStyle/>
          <a:p>
            <a:r>
              <a:rPr lang="en-US" dirty="0" smtClean="0"/>
              <a:t>where</a:t>
            </a:r>
            <a:endParaRPr lang="nl-NL" dirty="0"/>
          </a:p>
        </p:txBody>
      </p:sp>
      <mc:AlternateContent xmlns:mc="http://schemas.openxmlformats.org/markup-compatibility/2006" xmlns:a14="http://schemas.microsoft.com/office/drawing/2010/main">
        <mc:Choice Requires="a14">
          <p:sp>
            <p:nvSpPr>
              <p:cNvPr id="9" name="Rectangle 8"/>
              <p:cNvSpPr/>
              <p:nvPr/>
            </p:nvSpPr>
            <p:spPr>
              <a:xfrm>
                <a:off x="587950" y="4236193"/>
                <a:ext cx="7195252" cy="117500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a:rPr>
                        <m:t>𝐵</m:t>
                      </m:r>
                      <m:r>
                        <a:rPr lang="en-US" b="0" i="1" smtClean="0">
                          <a:latin typeface="Cambria Math"/>
                        </a:rPr>
                        <m:t>=1−</m:t>
                      </m:r>
                      <m:d>
                        <m:dPr>
                          <m:ctrlPr>
                            <a:rPr lang="en-US" b="0" i="1" smtClean="0">
                              <a:latin typeface="Cambria Math"/>
                            </a:rPr>
                          </m:ctrlPr>
                        </m:dPr>
                        <m:e>
                          <m:f>
                            <m:fPr>
                              <m:ctrlPr>
                                <a:rPr lang="en-US" b="0" i="1" smtClean="0">
                                  <a:latin typeface="Cambria Math"/>
                                </a:rPr>
                              </m:ctrlPr>
                            </m:fPr>
                            <m:num>
                              <m:r>
                                <a:rPr lang="en-US" b="0" i="1" smtClean="0">
                                  <a:latin typeface="Cambria Math"/>
                                  <a:ea typeface="Cambria Math"/>
                                </a:rPr>
                                <m:t>𝜂</m:t>
                              </m:r>
                              <m:r>
                                <a:rPr lang="en-US" b="0" i="1" smtClean="0">
                                  <a:latin typeface="Cambria Math"/>
                                </a:rPr>
                                <m:t>+1</m:t>
                              </m:r>
                            </m:num>
                            <m:den>
                              <m:r>
                                <a:rPr lang="en-US" b="0" i="1" smtClean="0">
                                  <a:latin typeface="Cambria Math"/>
                                  <a:ea typeface="Cambria Math"/>
                                </a:rPr>
                                <m:t>𝜂</m:t>
                              </m:r>
                            </m:den>
                          </m:f>
                        </m:e>
                      </m:d>
                      <m:d>
                        <m:dPr>
                          <m:begChr m:val="["/>
                          <m:endChr m:val="]"/>
                          <m:ctrlPr>
                            <a:rPr lang="en-US" b="0" i="1" smtClean="0">
                              <a:latin typeface="Cambria Math"/>
                            </a:rPr>
                          </m:ctrlPr>
                        </m:dPr>
                        <m:e>
                          <m:d>
                            <m:dPr>
                              <m:ctrlPr>
                                <a:rPr lang="en-US" b="0" i="1" smtClean="0">
                                  <a:latin typeface="Cambria Math"/>
                                </a:rPr>
                              </m:ctrlPr>
                            </m:dPr>
                            <m:e>
                              <m:r>
                                <a:rPr lang="en-US" b="0" i="1" smtClean="0">
                                  <a:latin typeface="Cambria Math"/>
                                </a:rPr>
                                <m:t>1−</m:t>
                              </m:r>
                              <m:r>
                                <a:rPr lang="en-US" b="0" i="1" smtClean="0">
                                  <a:latin typeface="Cambria Math"/>
                                </a:rPr>
                                <m:t>𝑏</m:t>
                              </m:r>
                            </m:e>
                          </m:d>
                          <m:r>
                            <a:rPr lang="en-US" b="0" i="1" smtClean="0">
                              <a:latin typeface="Cambria Math"/>
                            </a:rPr>
                            <m:t>−</m:t>
                          </m:r>
                          <m:f>
                            <m:fPr>
                              <m:ctrlPr>
                                <a:rPr lang="en-US" b="0" i="1" smtClean="0">
                                  <a:latin typeface="Cambria Math"/>
                                </a:rPr>
                              </m:ctrlPr>
                            </m:fPr>
                            <m:num>
                              <m:d>
                                <m:dPr>
                                  <m:ctrlPr>
                                    <a:rPr lang="en-US" b="0" i="1" smtClean="0">
                                      <a:latin typeface="Cambria Math"/>
                                      <a:ea typeface="Cambria Math"/>
                                    </a:rPr>
                                  </m:ctrlPr>
                                </m:dPr>
                                <m:e>
                                  <m:r>
                                    <a:rPr lang="en-US" b="0" i="1" smtClean="0">
                                      <a:latin typeface="Cambria Math"/>
                                      <a:ea typeface="Cambria Math"/>
                                    </a:rPr>
                                    <m:t>𝛽</m:t>
                                  </m:r>
                                  <m:r>
                                    <a:rPr lang="en-US" b="0" i="1" smtClean="0">
                                      <a:latin typeface="Cambria Math"/>
                                      <a:ea typeface="Cambria Math"/>
                                    </a:rPr>
                                    <m:t>−</m:t>
                                  </m:r>
                                  <m:r>
                                    <a:rPr lang="en-US" b="0" i="1" smtClean="0">
                                      <a:latin typeface="Cambria Math"/>
                                      <a:ea typeface="Cambria Math"/>
                                    </a:rPr>
                                    <m:t>𝛾𝜏</m:t>
                                  </m:r>
                                </m:e>
                              </m:d>
                              <m:d>
                                <m:dPr>
                                  <m:ctrlPr>
                                    <a:rPr lang="en-US" b="0" i="1" smtClean="0">
                                      <a:latin typeface="Cambria Math"/>
                                      <a:ea typeface="Cambria Math"/>
                                    </a:rPr>
                                  </m:ctrlPr>
                                </m:dPr>
                                <m:e>
                                  <m:r>
                                    <a:rPr lang="en-US" b="0" i="1" smtClean="0">
                                      <a:latin typeface="Cambria Math"/>
                                    </a:rPr>
                                    <m:t>1+</m:t>
                                  </m:r>
                                  <m:acc>
                                    <m:accPr>
                                      <m:chr m:val="̅"/>
                                      <m:ctrlPr>
                                        <a:rPr lang="en-US" i="1" smtClean="0">
                                          <a:latin typeface="Cambria Math"/>
                                        </a:rPr>
                                      </m:ctrlPr>
                                    </m:accPr>
                                    <m:e>
                                      <m:r>
                                        <a:rPr lang="en-US" b="0" i="1" smtClean="0">
                                          <a:latin typeface="Cambria Math"/>
                                        </a:rPr>
                                        <m:t>𝑟</m:t>
                                      </m:r>
                                    </m:e>
                                  </m:acc>
                                </m:e>
                              </m:d>
                            </m:num>
                            <m:den>
                              <m:r>
                                <a:rPr lang="en-US" b="0" i="1" smtClean="0">
                                  <a:latin typeface="Cambria Math"/>
                                  <a:ea typeface="Cambria Math"/>
                                </a:rPr>
                                <m:t>𝜂𝛾</m:t>
                              </m:r>
                              <m:d>
                                <m:dPr>
                                  <m:ctrlPr>
                                    <a:rPr lang="en-US" b="0" i="1" smtClean="0">
                                      <a:latin typeface="Cambria Math"/>
                                      <a:ea typeface="Cambria Math"/>
                                    </a:rPr>
                                  </m:ctrlPr>
                                </m:dPr>
                                <m:e>
                                  <m:r>
                                    <a:rPr lang="en-US" b="0" i="1" smtClean="0">
                                      <a:latin typeface="Cambria Math"/>
                                      <a:ea typeface="Cambria Math"/>
                                    </a:rPr>
                                    <m:t>1+</m:t>
                                  </m:r>
                                  <m:r>
                                    <a:rPr lang="en-US" b="0" i="1" smtClean="0">
                                      <a:latin typeface="Cambria Math"/>
                                      <a:ea typeface="Cambria Math"/>
                                    </a:rPr>
                                    <m:t>𝜏</m:t>
                                  </m:r>
                                </m:e>
                              </m:d>
                            </m:den>
                          </m:f>
                          <m:d>
                            <m:dPr>
                              <m:ctrlPr>
                                <a:rPr lang="en-US" b="0" i="1" smtClean="0">
                                  <a:latin typeface="Cambria Math"/>
                                </a:rPr>
                              </m:ctrlPr>
                            </m:dPr>
                            <m:e>
                              <m:r>
                                <a:rPr lang="en-US" i="1" smtClean="0">
                                  <a:latin typeface="Cambria Math"/>
                                </a:rPr>
                                <m:t>1</m:t>
                              </m:r>
                              <m:r>
                                <a:rPr lang="en-US" b="0" i="1" smtClean="0">
                                  <a:latin typeface="Cambria Math"/>
                                </a:rPr>
                                <m:t>−</m:t>
                              </m:r>
                              <m:r>
                                <a:rPr lang="en-US" b="0" i="1" smtClean="0">
                                  <a:latin typeface="Cambria Math"/>
                                  <a:ea typeface="Cambria Math"/>
                                </a:rPr>
                                <m:t>𝜙</m:t>
                              </m:r>
                            </m:e>
                          </m:d>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𝜙</m:t>
                              </m:r>
                            </m:num>
                            <m:den>
                              <m:r>
                                <a:rPr lang="en-US" b="0" i="1" smtClean="0">
                                  <a:latin typeface="Cambria Math"/>
                                  <a:ea typeface="Cambria Math"/>
                                </a:rPr>
                                <m:t>𝜂</m:t>
                              </m:r>
                            </m:den>
                          </m:f>
                          <m:r>
                            <a:rPr lang="en-US" b="0" i="1" smtClean="0">
                              <a:latin typeface="Cambria Math"/>
                              <a:ea typeface="Cambria Math"/>
                            </a:rPr>
                            <m:t>)</m:t>
                          </m:r>
                        </m:e>
                      </m:d>
                    </m:oMath>
                  </m:oMathPara>
                </a14:m>
                <a:endParaRPr lang="nl-NL" dirty="0" smtClean="0"/>
              </a:p>
              <a:p>
                <a14:m>
                  <m:oMath xmlns:m="http://schemas.openxmlformats.org/officeDocument/2006/math">
                    <m:acc>
                      <m:accPr>
                        <m:chr m:val="̅"/>
                        <m:ctrlPr>
                          <a:rPr lang="en-US" i="1" smtClean="0">
                            <a:latin typeface="Cambria Math"/>
                          </a:rPr>
                        </m:ctrlPr>
                      </m:accPr>
                      <m:e>
                        <m:r>
                          <a:rPr lang="en-US" b="0" i="1" smtClean="0">
                            <a:latin typeface="Cambria Math"/>
                          </a:rPr>
                          <m:t>𝑤</m:t>
                        </m:r>
                      </m:e>
                    </m:acc>
                  </m:oMath>
                </a14:m>
                <a:r>
                  <a:rPr lang="nl-NL" dirty="0" smtClean="0"/>
                  <a:t>=</a:t>
                </a:r>
                <a14:m>
                  <m:oMath xmlns:m="http://schemas.openxmlformats.org/officeDocument/2006/math">
                    <m:r>
                      <a:rPr lang="en-US" b="0" i="1" smtClean="0">
                        <a:latin typeface="Cambria Math"/>
                      </a:rPr>
                      <m:t>(1−</m:t>
                    </m:r>
                    <m:r>
                      <a:rPr lang="en-US" b="0" i="1" smtClean="0">
                        <a:latin typeface="Cambria Math"/>
                        <a:ea typeface="Cambria Math"/>
                      </a:rPr>
                      <m:t>𝛿</m:t>
                    </m:r>
                    <m:r>
                      <a:rPr lang="en-US" b="0" i="1" smtClean="0">
                        <a:latin typeface="Cambria Math"/>
                        <a:ea typeface="Cambria Math"/>
                      </a:rPr>
                      <m:t>)</m:t>
                    </m:r>
                    <m:r>
                      <a:rPr lang="en-US" b="0" i="1" smtClean="0">
                        <a:latin typeface="Cambria Math"/>
                      </a:rPr>
                      <m:t>𝑓</m:t>
                    </m:r>
                    <m:r>
                      <a:rPr lang="en-US" b="0" i="1" smtClean="0">
                        <a:latin typeface="Cambria Math"/>
                      </a:rPr>
                      <m:t>(</m:t>
                    </m:r>
                    <m:acc>
                      <m:accPr>
                        <m:chr m:val="̅"/>
                        <m:ctrlPr>
                          <a:rPr lang="en-US" b="0" i="1" smtClean="0">
                            <a:latin typeface="Cambria Math"/>
                            <a:ea typeface="Cambria Math"/>
                          </a:rPr>
                        </m:ctrlPr>
                      </m:accPr>
                      <m:e>
                        <m:r>
                          <a:rPr lang="en-US" b="0" i="1" smtClean="0">
                            <a:latin typeface="Cambria Math"/>
                            <a:ea typeface="Cambria Math"/>
                          </a:rPr>
                          <m:t>𝑘</m:t>
                        </m:r>
                      </m:e>
                    </m:acc>
                    <m:r>
                      <a:rPr lang="en-US" b="0" i="1" smtClean="0">
                        <a:latin typeface="Cambria Math"/>
                      </a:rPr>
                      <m:t>,1)</m:t>
                    </m:r>
                  </m:oMath>
                </a14:m>
                <a:r>
                  <a:rPr lang="nl-NL" dirty="0" smtClean="0"/>
                  <a:t>, </a:t>
                </a:r>
                <a14:m>
                  <m:oMath xmlns:m="http://schemas.openxmlformats.org/officeDocument/2006/math">
                    <m:acc>
                      <m:accPr>
                        <m:chr m:val="̅"/>
                        <m:ctrlPr>
                          <a:rPr lang="en-US" i="1" smtClean="0">
                            <a:latin typeface="Cambria Math"/>
                          </a:rPr>
                        </m:ctrlPr>
                      </m:accPr>
                      <m:e>
                        <m:r>
                          <a:rPr lang="en-US" b="0" i="1" smtClean="0">
                            <a:latin typeface="Cambria Math"/>
                          </a:rPr>
                          <m:t>𝑟</m:t>
                        </m:r>
                      </m:e>
                    </m:acc>
                  </m:oMath>
                </a14:m>
                <a:r>
                  <a:rPr lang="nl-NL" dirty="0" smtClean="0"/>
                  <a:t>=</a:t>
                </a:r>
                <a14:m>
                  <m:oMath xmlns:m="http://schemas.openxmlformats.org/officeDocument/2006/math">
                    <m:f>
                      <m:fPr>
                        <m:ctrlPr>
                          <a:rPr lang="en-US" b="0" i="1" smtClean="0">
                            <a:latin typeface="Cambria Math"/>
                          </a:rPr>
                        </m:ctrlPr>
                      </m:fPr>
                      <m:num>
                        <m:r>
                          <a:rPr lang="en-US" b="0" i="1" smtClean="0">
                            <a:latin typeface="Cambria Math"/>
                            <a:ea typeface="Cambria Math"/>
                          </a:rPr>
                          <m:t>𝜕</m:t>
                        </m:r>
                        <m:r>
                          <a:rPr lang="en-US" b="0" i="1" smtClean="0">
                            <a:latin typeface="Cambria Math"/>
                          </a:rPr>
                          <m:t>𝑓</m:t>
                        </m:r>
                        <m:r>
                          <a:rPr lang="en-US" b="0" i="1" smtClean="0">
                            <a:latin typeface="Cambria Math"/>
                          </a:rPr>
                          <m:t>(</m:t>
                        </m:r>
                        <m:acc>
                          <m:accPr>
                            <m:chr m:val="̅"/>
                            <m:ctrlPr>
                              <a:rPr lang="en-US" b="0" i="1" smtClean="0">
                                <a:latin typeface="Cambria Math"/>
                                <a:ea typeface="Cambria Math"/>
                              </a:rPr>
                            </m:ctrlPr>
                          </m:accPr>
                          <m:e>
                            <m:r>
                              <a:rPr lang="en-US" b="0" i="1" smtClean="0">
                                <a:latin typeface="Cambria Math"/>
                                <a:ea typeface="Cambria Math"/>
                              </a:rPr>
                              <m:t>𝑘</m:t>
                            </m:r>
                          </m:e>
                        </m:acc>
                        <m:r>
                          <a:rPr lang="en-US" b="0" i="1" smtClean="0">
                            <a:latin typeface="Cambria Math"/>
                          </a:rPr>
                          <m:t>,1)</m:t>
                        </m:r>
                        <m:r>
                          <m:rPr>
                            <m:nor/>
                          </m:rPr>
                          <a:rPr lang="nl-NL" dirty="0"/>
                          <m:t> </m:t>
                        </m:r>
                      </m:num>
                      <m:den>
                        <m:r>
                          <a:rPr lang="en-US" b="0" i="1" smtClean="0">
                            <a:latin typeface="Cambria Math"/>
                            <a:ea typeface="Cambria Math"/>
                          </a:rPr>
                          <m:t>𝜕</m:t>
                        </m:r>
                        <m:sSub>
                          <m:sSubPr>
                            <m:ctrlPr>
                              <a:rPr lang="en-US" b="0" i="1" smtClean="0">
                                <a:latin typeface="Cambria Math"/>
                              </a:rPr>
                            </m:ctrlPr>
                          </m:sSubPr>
                          <m:e>
                            <m:r>
                              <a:rPr lang="en-US" b="0" i="1" smtClean="0">
                                <a:latin typeface="Cambria Math"/>
                              </a:rPr>
                              <m:t>𝑘</m:t>
                            </m:r>
                          </m:e>
                          <m:sub>
                            <m:r>
                              <a:rPr lang="en-US" b="0" i="1" smtClean="0">
                                <a:latin typeface="Cambria Math"/>
                              </a:rPr>
                              <m:t>𝑡</m:t>
                            </m:r>
                          </m:sub>
                        </m:sSub>
                      </m:den>
                    </m:f>
                    <m:r>
                      <a:rPr lang="en-US" b="0" i="1" smtClean="0">
                        <a:latin typeface="Cambria Math"/>
                      </a:rPr>
                      <m:t>−</m:t>
                    </m:r>
                    <m:r>
                      <a:rPr lang="en-US" b="0" i="1" smtClean="0">
                        <a:latin typeface="Cambria Math"/>
                        <a:ea typeface="Cambria Math"/>
                      </a:rPr>
                      <m:t>𝛿</m:t>
                    </m:r>
                  </m:oMath>
                </a14:m>
                <a:endParaRPr lang="nl-NL" dirty="0"/>
              </a:p>
            </p:txBody>
          </p:sp>
        </mc:Choice>
        <mc:Fallback xmlns="">
          <p:sp>
            <p:nvSpPr>
              <p:cNvPr id="9" name="Rectangle 8"/>
              <p:cNvSpPr>
                <a:spLocks noRot="1" noChangeAspect="1" noMove="1" noResize="1" noEditPoints="1" noAdjustHandles="1" noChangeArrowheads="1" noChangeShapeType="1" noTextEdit="1"/>
              </p:cNvSpPr>
              <p:nvPr/>
            </p:nvSpPr>
            <p:spPr>
              <a:xfrm>
                <a:off x="587950" y="4236193"/>
                <a:ext cx="7195252" cy="1175002"/>
              </a:xfrm>
              <a:prstGeom prst="rect">
                <a:avLst/>
              </a:prstGeom>
              <a:blipFill rotWithShape="1">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96E05B36-BBC8-49B2-8E44-E3D025E32FF0}" type="slidenum">
              <a:rPr lang="nl-NL" smtClean="0"/>
              <a:t>33</a:t>
            </a:fld>
            <a:endParaRPr lang="nl-NL"/>
          </a:p>
        </p:txBody>
      </p:sp>
      <mc:AlternateContent xmlns:mc="http://schemas.openxmlformats.org/markup-compatibility/2006" xmlns:a14="http://schemas.microsoft.com/office/drawing/2010/main">
        <mc:Choice Requires="a14">
          <p:sp>
            <p:nvSpPr>
              <p:cNvPr id="10" name="Rectangle 9"/>
              <p:cNvSpPr/>
              <p:nvPr/>
            </p:nvSpPr>
            <p:spPr>
              <a:xfrm>
                <a:off x="467544" y="1700808"/>
                <a:ext cx="4879221" cy="746808"/>
              </a:xfrm>
              <a:prstGeom prst="rect">
                <a:avLst/>
              </a:prstGeom>
            </p:spPr>
            <p:txBody>
              <a:bodyPr wrap="none">
                <a:spAutoFit/>
              </a:bodyPr>
              <a:lstStyle/>
              <a:p>
                <a:r>
                  <a:rPr lang="en-US" sz="2400" dirty="0" smtClean="0"/>
                  <a:t>Let </a:t>
                </a:r>
                <a14:m>
                  <m:oMath xmlns:m="http://schemas.openxmlformats.org/officeDocument/2006/math">
                    <m:sSub>
                      <m:sSubPr>
                        <m:ctrlPr>
                          <a:rPr lang="nl-NL" sz="2400" i="1">
                            <a:latin typeface="Cambria Math"/>
                          </a:rPr>
                        </m:ctrlPr>
                      </m:sSubPr>
                      <m:e>
                        <m:r>
                          <a:rPr lang="en-US" sz="2400" i="1">
                            <a:latin typeface="Cambria Math"/>
                          </a:rPr>
                          <m:t>𝐸</m:t>
                        </m:r>
                      </m:e>
                      <m:sub>
                        <m:r>
                          <a:rPr lang="en-US" sz="2400" i="1">
                            <a:latin typeface="Cambria Math"/>
                          </a:rPr>
                          <m:t>𝑡</m:t>
                        </m:r>
                      </m:sub>
                    </m:sSub>
                    <m:r>
                      <a:rPr lang="en-US" sz="2400" i="1">
                        <a:latin typeface="Cambria Math"/>
                      </a:rPr>
                      <m:t>=</m:t>
                    </m:r>
                    <m:sSub>
                      <m:sSubPr>
                        <m:ctrlPr>
                          <a:rPr lang="nl-NL" sz="2400" i="1">
                            <a:latin typeface="Cambria Math"/>
                          </a:rPr>
                        </m:ctrlPr>
                      </m:sSubPr>
                      <m:e>
                        <m:r>
                          <a:rPr lang="en-US" sz="2400" i="1">
                            <a:latin typeface="Cambria Math"/>
                          </a:rPr>
                          <m:t>𝐸</m:t>
                        </m:r>
                      </m:e>
                      <m:sub>
                        <m:r>
                          <a:rPr lang="en-US" sz="2400" i="1">
                            <a:latin typeface="Cambria Math"/>
                          </a:rPr>
                          <m:t>𝑡</m:t>
                        </m:r>
                        <m:r>
                          <a:rPr lang="en-US" sz="2400" i="1">
                            <a:latin typeface="Cambria Math"/>
                          </a:rPr>
                          <m:t>−1</m:t>
                        </m:r>
                      </m:sub>
                    </m:sSub>
                    <m:r>
                      <a:rPr lang="en-US" sz="2400" i="1">
                        <a:latin typeface="Cambria Math"/>
                      </a:rPr>
                      <m:t>=</m:t>
                    </m:r>
                    <m:acc>
                      <m:accPr>
                        <m:chr m:val="̅"/>
                        <m:ctrlPr>
                          <a:rPr lang="en-US" sz="2400" i="1">
                            <a:latin typeface="Cambria Math"/>
                          </a:rPr>
                        </m:ctrlPr>
                      </m:accPr>
                      <m:e>
                        <m:r>
                          <a:rPr lang="en-US" sz="2400" i="1">
                            <a:latin typeface="Cambria Math"/>
                          </a:rPr>
                          <m:t>𝐸</m:t>
                        </m:r>
                      </m:e>
                    </m:acc>
                  </m:oMath>
                </a14:m>
                <a:r>
                  <a:rPr lang="nl-NL" sz="2400" dirty="0" smtClean="0"/>
                  <a:t>and</a:t>
                </a:r>
                <a14:m>
                  <m:oMath xmlns:m="http://schemas.openxmlformats.org/officeDocument/2006/math">
                    <m:sSub>
                      <m:sSubPr>
                        <m:ctrlPr>
                          <a:rPr lang="nl-NL" sz="2400" i="1">
                            <a:latin typeface="Cambria Math"/>
                          </a:rPr>
                        </m:ctrlPr>
                      </m:sSubPr>
                      <m:e>
                        <m:r>
                          <a:rPr lang="en-US" sz="2400" b="0" i="1" smtClean="0">
                            <a:latin typeface="Cambria Math"/>
                          </a:rPr>
                          <m:t> </m:t>
                        </m:r>
                        <m:r>
                          <a:rPr lang="en-US" sz="2400" i="1">
                            <a:latin typeface="Cambria Math"/>
                          </a:rPr>
                          <m:t>𝑘</m:t>
                        </m:r>
                      </m:e>
                      <m:sub>
                        <m:r>
                          <a:rPr lang="en-US" sz="2400" i="1">
                            <a:latin typeface="Cambria Math"/>
                          </a:rPr>
                          <m:t>𝑡</m:t>
                        </m:r>
                      </m:sub>
                    </m:sSub>
                    <m:r>
                      <a:rPr lang="en-US" sz="2400" i="1">
                        <a:latin typeface="Cambria Math"/>
                      </a:rPr>
                      <m:t>=</m:t>
                    </m:r>
                    <m:sSub>
                      <m:sSubPr>
                        <m:ctrlPr>
                          <a:rPr lang="nl-NL" sz="2400" i="1">
                            <a:latin typeface="Cambria Math"/>
                          </a:rPr>
                        </m:ctrlPr>
                      </m:sSubPr>
                      <m:e>
                        <m:r>
                          <a:rPr lang="en-US" sz="2400" i="1">
                            <a:latin typeface="Cambria Math"/>
                          </a:rPr>
                          <m:t>𝑘</m:t>
                        </m:r>
                      </m:e>
                      <m:sub>
                        <m:r>
                          <a:rPr lang="en-US" sz="2400" i="1">
                            <a:latin typeface="Cambria Math"/>
                          </a:rPr>
                          <m:t>𝑡</m:t>
                        </m:r>
                        <m:r>
                          <a:rPr lang="en-US" sz="2400" i="1">
                            <a:latin typeface="Cambria Math"/>
                          </a:rPr>
                          <m:t>−1</m:t>
                        </m:r>
                      </m:sub>
                    </m:sSub>
                    <m:r>
                      <a:rPr lang="en-US" sz="2400" i="1">
                        <a:latin typeface="Cambria Math"/>
                      </a:rPr>
                      <m:t>=</m:t>
                    </m:r>
                    <m:acc>
                      <m:accPr>
                        <m:chr m:val="̅"/>
                        <m:ctrlPr>
                          <a:rPr lang="en-US" sz="2400" i="1">
                            <a:latin typeface="Cambria Math"/>
                          </a:rPr>
                        </m:ctrlPr>
                      </m:accPr>
                      <m:e>
                        <m:r>
                          <a:rPr lang="en-US" sz="2400" i="1">
                            <a:latin typeface="Cambria Math"/>
                          </a:rPr>
                          <m:t>𝑘</m:t>
                        </m:r>
                      </m:e>
                    </m:acc>
                  </m:oMath>
                </a14:m>
                <a:r>
                  <a:rPr lang="en-US" dirty="0"/>
                  <a:t> </a:t>
                </a:r>
                <a:endParaRPr lang="nl-NL" dirty="0"/>
              </a:p>
              <a:p>
                <a:r>
                  <a:rPr lang="nl-NL" dirty="0" smtClean="0"/>
                  <a:t> </a:t>
                </a:r>
                <a:endParaRPr lang="nl-NL" dirty="0"/>
              </a:p>
            </p:txBody>
          </p:sp>
        </mc:Choice>
        <mc:Fallback xmlns="">
          <p:sp>
            <p:nvSpPr>
              <p:cNvPr id="10" name="Rectangle 9"/>
              <p:cNvSpPr>
                <a:spLocks noRot="1" noChangeAspect="1" noMove="1" noResize="1" noEditPoints="1" noAdjustHandles="1" noChangeArrowheads="1" noChangeShapeType="1" noTextEdit="1"/>
              </p:cNvSpPr>
              <p:nvPr/>
            </p:nvSpPr>
            <p:spPr>
              <a:xfrm>
                <a:off x="467544" y="1700808"/>
                <a:ext cx="4879221" cy="746808"/>
              </a:xfrm>
              <a:prstGeom prst="rect">
                <a:avLst/>
              </a:prstGeom>
              <a:blipFill rotWithShape="1">
                <a:blip r:embed="rId6"/>
                <a:stretch>
                  <a:fillRect l="-2000" t="-4878" r="-4625"/>
                </a:stretch>
              </a:blipFill>
            </p:spPr>
            <p:txBody>
              <a:bodyPr/>
              <a:lstStyle/>
              <a:p>
                <a:r>
                  <a:rPr lang="en-US">
                    <a:noFill/>
                  </a:rPr>
                  <a:t> </a:t>
                </a:r>
              </a:p>
            </p:txBody>
          </p:sp>
        </mc:Fallback>
      </mc:AlternateContent>
    </p:spTree>
    <p:extLst>
      <p:ext uri="{BB962C8B-B14F-4D97-AF65-F5344CB8AC3E}">
        <p14:creationId xmlns:p14="http://schemas.microsoft.com/office/powerpoint/2010/main" val="2713503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Steady state evolution equations</a:t>
            </a:r>
            <a:endParaRPr lang="nl-NL" dirty="0"/>
          </a:p>
        </p:txBody>
      </p:sp>
      <p:pic>
        <p:nvPicPr>
          <p:cNvPr id="5122" name="Picture 2" descr="H:\CIE4400_2013\Week4\steadystate.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10" y="1470536"/>
            <a:ext cx="7232690" cy="54148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p:cNvCxnSpPr/>
          <p:nvPr/>
        </p:nvCxnSpPr>
        <p:spPr>
          <a:xfrm>
            <a:off x="3923928" y="2852936"/>
            <a:ext cx="632127" cy="2160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4544758" y="2881248"/>
                <a:ext cx="7429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𝜙</m:t>
                      </m:r>
                      <m:r>
                        <a:rPr lang="en-US" b="0" i="1" smtClean="0">
                          <a:latin typeface="Cambria Math"/>
                          <a:ea typeface="Cambria Math"/>
                        </a:rPr>
                        <m:t>(</m:t>
                      </m:r>
                      <m:r>
                        <a:rPr lang="en-US" b="0" i="1" smtClean="0">
                          <a:latin typeface="Cambria Math"/>
                          <a:ea typeface="Cambria Math"/>
                        </a:rPr>
                        <m:t>𝑘</m:t>
                      </m:r>
                      <m:r>
                        <a:rPr lang="en-US" b="0" i="1" smtClean="0">
                          <a:latin typeface="Cambria Math"/>
                          <a:ea typeface="Cambria Math"/>
                        </a:rPr>
                        <m:t>)</m:t>
                      </m:r>
                    </m:oMath>
                  </m:oMathPara>
                </a14:m>
                <a:endParaRPr lang="nl-NL" dirty="0"/>
              </a:p>
            </p:txBody>
          </p:sp>
        </mc:Choice>
        <mc:Fallback xmlns="">
          <p:sp>
            <p:nvSpPr>
              <p:cNvPr id="6" name="Rectangle 5"/>
              <p:cNvSpPr>
                <a:spLocks noRot="1" noChangeAspect="1" noMove="1" noResize="1" noEditPoints="1" noAdjustHandles="1" noChangeArrowheads="1" noChangeShapeType="1" noTextEdit="1"/>
              </p:cNvSpPr>
              <p:nvPr/>
            </p:nvSpPr>
            <p:spPr>
              <a:xfrm>
                <a:off x="4544758" y="2881248"/>
                <a:ext cx="742960" cy="369332"/>
              </a:xfrm>
              <a:prstGeom prst="rect">
                <a:avLst/>
              </a:prstGeom>
              <a:blipFill rotWithShape="1">
                <a:blip r:embed="rId3"/>
                <a:stretch>
                  <a:fillRect b="-13333"/>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444208" y="6453336"/>
                <a:ext cx="43255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ea typeface="Cambria Math"/>
                        </a:rPr>
                        <m:t>𝑘</m:t>
                      </m:r>
                    </m:oMath>
                  </m:oMathPara>
                </a14:m>
                <a:endParaRPr lang="nl-NL" sz="2400" dirty="0">
                  <a:solidFill>
                    <a:srgbClr val="FF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444208" y="6453336"/>
                <a:ext cx="432554" cy="461665"/>
              </a:xfrm>
              <a:prstGeom prst="rect">
                <a:avLst/>
              </a:prstGeom>
              <a:blipFill rotWithShape="1">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979712" y="2060848"/>
                <a:ext cx="7284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a:ea typeface="Cambria Math"/>
                        </a:rPr>
                        <m:t>φ</m:t>
                      </m:r>
                      <m:r>
                        <a:rPr lang="en-US" b="0" i="1" smtClean="0">
                          <a:latin typeface="Cambria Math"/>
                          <a:ea typeface="Cambria Math"/>
                        </a:rPr>
                        <m:t>(</m:t>
                      </m:r>
                      <m:r>
                        <a:rPr lang="en-US" b="0" i="1" smtClean="0">
                          <a:latin typeface="Cambria Math"/>
                          <a:ea typeface="Cambria Math"/>
                        </a:rPr>
                        <m:t>𝑘</m:t>
                      </m:r>
                      <m:r>
                        <a:rPr lang="en-US" b="0" i="1" smtClean="0">
                          <a:latin typeface="Cambria Math"/>
                          <a:ea typeface="Cambria Math"/>
                        </a:rPr>
                        <m:t>)</m:t>
                      </m:r>
                    </m:oMath>
                  </m:oMathPara>
                </a14:m>
                <a:endParaRPr lang="nl-NL" dirty="0"/>
              </a:p>
            </p:txBody>
          </p:sp>
        </mc:Choice>
        <mc:Fallback xmlns="">
          <p:sp>
            <p:nvSpPr>
              <p:cNvPr id="8" name="Rectangle 7"/>
              <p:cNvSpPr>
                <a:spLocks noRot="1" noChangeAspect="1" noMove="1" noResize="1" noEditPoints="1" noAdjustHandles="1" noChangeArrowheads="1" noChangeShapeType="1" noTextEdit="1"/>
              </p:cNvSpPr>
              <p:nvPr/>
            </p:nvSpPr>
            <p:spPr>
              <a:xfrm>
                <a:off x="1979712" y="2060848"/>
                <a:ext cx="728405" cy="369332"/>
              </a:xfrm>
              <a:prstGeom prst="rect">
                <a:avLst/>
              </a:prstGeom>
              <a:blipFill rotWithShape="1">
                <a:blip r:embed="rId5"/>
                <a:stretch>
                  <a:fillRect b="-11475"/>
                </a:stretch>
              </a:blipFill>
            </p:spPr>
            <p:txBody>
              <a:bodyPr/>
              <a:lstStyle/>
              <a:p>
                <a:r>
                  <a:rPr lang="nl-NL">
                    <a:noFill/>
                  </a:rPr>
                  <a:t> </a:t>
                </a:r>
              </a:p>
            </p:txBody>
          </p:sp>
        </mc:Fallback>
      </mc:AlternateContent>
      <p:cxnSp>
        <p:nvCxnSpPr>
          <p:cNvPr id="10" name="Curved Connector 9"/>
          <p:cNvCxnSpPr/>
          <p:nvPr/>
        </p:nvCxnSpPr>
        <p:spPr>
          <a:xfrm rot="10800000">
            <a:off x="2708119" y="2204865"/>
            <a:ext cx="567738" cy="4369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rot="16200000">
                <a:off x="1133993" y="2714698"/>
                <a:ext cx="4580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rPr>
                        <m:t>𝐸</m:t>
                      </m:r>
                    </m:oMath>
                  </m:oMathPara>
                </a14:m>
                <a:endParaRPr lang="nl-NL" sz="2400" dirty="0">
                  <a:solidFill>
                    <a:srgbClr val="FF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rot="16200000">
                <a:off x="1133993" y="2714698"/>
                <a:ext cx="458009" cy="461665"/>
              </a:xfrm>
              <a:prstGeom prst="rect">
                <a:avLst/>
              </a:prstGeom>
              <a:blipFill rotWithShape="1">
                <a:blip r:embed="rId6"/>
                <a:stretch>
                  <a:fillRect/>
                </a:stretch>
              </a:blipFill>
            </p:spPr>
            <p:txBody>
              <a:bodyPr/>
              <a:lstStyle/>
              <a:p>
                <a:r>
                  <a:rPr lang="nl-NL">
                    <a:noFill/>
                  </a:rPr>
                  <a:t> </a:t>
                </a:r>
              </a:p>
            </p:txBody>
          </p:sp>
        </mc:Fallback>
      </mc:AlternateContent>
      <p:sp>
        <p:nvSpPr>
          <p:cNvPr id="3" name="Slide Number Placeholder 2"/>
          <p:cNvSpPr>
            <a:spLocks noGrp="1"/>
          </p:cNvSpPr>
          <p:nvPr>
            <p:ph type="sldNum" sz="quarter" idx="12"/>
          </p:nvPr>
        </p:nvSpPr>
        <p:spPr/>
        <p:txBody>
          <a:bodyPr/>
          <a:lstStyle/>
          <a:p>
            <a:fld id="{96E05B36-BBC8-49B2-8E44-E3D025E32FF0}" type="slidenum">
              <a:rPr lang="nl-NL" smtClean="0"/>
              <a:t>34</a:t>
            </a:fld>
            <a:endParaRPr lang="nl-NL"/>
          </a:p>
        </p:txBody>
      </p:sp>
    </p:spTree>
    <p:extLst>
      <p:ext uri="{BB962C8B-B14F-4D97-AF65-F5344CB8AC3E}">
        <p14:creationId xmlns:p14="http://schemas.microsoft.com/office/powerpoint/2010/main" val="11329221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36496" cy="1143000"/>
          </a:xfrm>
        </p:spPr>
        <p:txBody>
          <a:bodyPr>
            <a:normAutofit fontScale="90000"/>
          </a:bodyPr>
          <a:lstStyle/>
          <a:p>
            <a:r>
              <a:rPr lang="en-US" dirty="0" smtClean="0"/>
              <a:t>Some examples: Environmentally conscious society that is heavily habituated to environment quality</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927373"/>
                <a:ext cx="8229600" cy="4741987"/>
              </a:xfrm>
            </p:spPr>
            <p:txBody>
              <a:bodyPr>
                <a:normAutofit fontScale="77500" lnSpcReduction="20000"/>
              </a:bodyPr>
              <a:lstStyle/>
              <a:p>
                <a:r>
                  <a:rPr lang="en-US" dirty="0" smtClean="0"/>
                  <a:t>Parameters:</a:t>
                </a:r>
              </a:p>
              <a:p>
                <a:pPr lvl="1"/>
                <a14:m>
                  <m:oMath xmlns:m="http://schemas.openxmlformats.org/officeDocument/2006/math">
                    <m:r>
                      <a:rPr lang="nl-NL" i="1" dirty="0" smtClean="0">
                        <a:solidFill>
                          <a:srgbClr val="FF0000"/>
                        </a:solidFill>
                        <a:latin typeface="Cambria Math"/>
                        <a:ea typeface="Cambria Math"/>
                      </a:rPr>
                      <m:t>𝜂</m:t>
                    </m:r>
                  </m:oMath>
                </a14:m>
                <a:r>
                  <a:rPr lang="nl-NL" dirty="0">
                    <a:solidFill>
                      <a:srgbClr val="FF0000"/>
                    </a:solidFill>
                  </a:rPr>
                  <a:t> = 0.5</a:t>
                </a:r>
                <a:r>
                  <a:rPr lang="nl-NL" dirty="0" smtClean="0"/>
                  <a:t>; %</a:t>
                </a:r>
                <a:r>
                  <a:rPr lang="nl-NL" dirty="0" err="1" smtClean="0"/>
                  <a:t>preference</a:t>
                </a:r>
                <a:r>
                  <a:rPr lang="nl-NL" dirty="0" smtClean="0"/>
                  <a:t> </a:t>
                </a:r>
                <a:r>
                  <a:rPr lang="nl-NL" dirty="0" err="1"/>
                  <a:t>for</a:t>
                </a:r>
                <a:r>
                  <a:rPr lang="nl-NL" dirty="0"/>
                  <a:t> </a:t>
                </a:r>
                <a:r>
                  <a:rPr lang="nl-NL" dirty="0" err="1"/>
                  <a:t>environmental</a:t>
                </a:r>
                <a:r>
                  <a:rPr lang="nl-NL" dirty="0"/>
                  <a:t> </a:t>
                </a:r>
                <a:r>
                  <a:rPr lang="nl-NL" dirty="0" err="1" smtClean="0"/>
                  <a:t>quality</a:t>
                </a:r>
                <a:endParaRPr lang="nl-NL" dirty="0" smtClean="0"/>
              </a:p>
              <a:p>
                <a:pPr lvl="1"/>
                <a14:m>
                  <m:oMath xmlns:m="http://schemas.openxmlformats.org/officeDocument/2006/math">
                    <m:r>
                      <a:rPr lang="nl-NL" i="1" dirty="0" smtClean="0">
                        <a:solidFill>
                          <a:srgbClr val="FF0000"/>
                        </a:solidFill>
                        <a:latin typeface="Cambria Math"/>
                        <a:ea typeface="Cambria Math"/>
                      </a:rPr>
                      <m:t>𝜙</m:t>
                    </m:r>
                  </m:oMath>
                </a14:m>
                <a:r>
                  <a:rPr lang="nl-NL" dirty="0">
                    <a:solidFill>
                      <a:srgbClr val="FF0000"/>
                    </a:solidFill>
                  </a:rPr>
                  <a:t> = 0.9</a:t>
                </a:r>
                <a:r>
                  <a:rPr lang="nl-NL" dirty="0" smtClean="0"/>
                  <a:t>;  %</a:t>
                </a:r>
                <a:r>
                  <a:rPr lang="en-US" dirty="0"/>
                  <a:t>degree of habit formation of environmental </a:t>
                </a:r>
                <a:r>
                  <a:rPr lang="en-US" dirty="0" smtClean="0"/>
                  <a:t>quality</a:t>
                </a:r>
                <a:endParaRPr lang="nl-NL" dirty="0"/>
              </a:p>
              <a:p>
                <a:pPr lvl="1"/>
                <a:r>
                  <a:rPr lang="nl-NL" dirty="0" smtClean="0"/>
                  <a:t>b </a:t>
                </a:r>
                <a:r>
                  <a:rPr lang="nl-NL" dirty="0"/>
                  <a:t>= 0.2</a:t>
                </a:r>
                <a:r>
                  <a:rPr lang="nl-NL" dirty="0" smtClean="0"/>
                  <a:t>; %</a:t>
                </a:r>
                <a:r>
                  <a:rPr lang="nl-NL" dirty="0" err="1"/>
                  <a:t>Environment'self</a:t>
                </a:r>
                <a:r>
                  <a:rPr lang="nl-NL" dirty="0"/>
                  <a:t> </a:t>
                </a:r>
                <a:r>
                  <a:rPr lang="nl-NL" dirty="0" err="1"/>
                  <a:t>rate</a:t>
                </a:r>
                <a:r>
                  <a:rPr lang="nl-NL" dirty="0"/>
                  <a:t> of </a:t>
                </a:r>
                <a:r>
                  <a:rPr lang="nl-NL" dirty="0" err="1" smtClean="0"/>
                  <a:t>degradation</a:t>
                </a:r>
                <a:endParaRPr lang="nl-NL" dirty="0"/>
              </a:p>
              <a:p>
                <a:pPr lvl="1"/>
                <a14:m>
                  <m:oMath xmlns:m="http://schemas.openxmlformats.org/officeDocument/2006/math">
                    <m:r>
                      <a:rPr lang="nl-NL" i="1" dirty="0" smtClean="0">
                        <a:latin typeface="Cambria Math"/>
                        <a:ea typeface="Cambria Math"/>
                      </a:rPr>
                      <m:t>𝛾</m:t>
                    </m:r>
                  </m:oMath>
                </a14:m>
                <a:r>
                  <a:rPr lang="nl-NL" dirty="0"/>
                  <a:t> = 0.5</a:t>
                </a:r>
                <a:r>
                  <a:rPr lang="nl-NL" dirty="0" smtClean="0"/>
                  <a:t>; %</a:t>
                </a:r>
                <a:r>
                  <a:rPr lang="nl-NL" dirty="0" err="1"/>
                  <a:t>Environmental</a:t>
                </a:r>
                <a:r>
                  <a:rPr lang="nl-NL" dirty="0"/>
                  <a:t> </a:t>
                </a:r>
                <a:r>
                  <a:rPr lang="nl-NL" dirty="0" err="1"/>
                  <a:t>maintainance</a:t>
                </a:r>
                <a:r>
                  <a:rPr lang="nl-NL" dirty="0"/>
                  <a:t> </a:t>
                </a:r>
                <a:r>
                  <a:rPr lang="nl-NL" dirty="0" smtClean="0"/>
                  <a:t>efficiency</a:t>
                </a:r>
                <a:endParaRPr lang="nl-NL" dirty="0"/>
              </a:p>
              <a:p>
                <a:pPr lvl="1"/>
                <a14:m>
                  <m:oMath xmlns:m="http://schemas.openxmlformats.org/officeDocument/2006/math">
                    <m:r>
                      <a:rPr lang="nl-NL" i="1" dirty="0" smtClean="0">
                        <a:latin typeface="Cambria Math"/>
                        <a:ea typeface="Cambria Math"/>
                      </a:rPr>
                      <m:t>𝜏</m:t>
                    </m:r>
                  </m:oMath>
                </a14:m>
                <a:r>
                  <a:rPr lang="nl-NL" dirty="0"/>
                  <a:t> = 0.1</a:t>
                </a:r>
                <a:r>
                  <a:rPr lang="nl-NL" dirty="0" smtClean="0"/>
                  <a:t>; %</a:t>
                </a:r>
                <a:r>
                  <a:rPr lang="en-US" dirty="0"/>
                  <a:t>tax </a:t>
                </a:r>
                <a:r>
                  <a:rPr lang="en-US" dirty="0" smtClean="0"/>
                  <a:t>rate to </a:t>
                </a:r>
                <a:r>
                  <a:rPr lang="en-US" dirty="0"/>
                  <a:t>conserve </a:t>
                </a:r>
                <a:r>
                  <a:rPr lang="en-US" dirty="0" smtClean="0"/>
                  <a:t>environment </a:t>
                </a:r>
                <a:r>
                  <a:rPr lang="en-US" dirty="0"/>
                  <a:t>per unit </a:t>
                </a:r>
                <a:r>
                  <a:rPr lang="en-US" dirty="0" smtClean="0"/>
                  <a:t>consumption</a:t>
                </a:r>
                <a:endParaRPr lang="nl-NL" dirty="0"/>
              </a:p>
              <a:p>
                <a:pPr lvl="1"/>
                <a14:m>
                  <m:oMath xmlns:m="http://schemas.openxmlformats.org/officeDocument/2006/math">
                    <m:r>
                      <a:rPr lang="nl-NL" i="1" dirty="0" smtClean="0">
                        <a:latin typeface="Cambria Math"/>
                        <a:ea typeface="Cambria Math"/>
                      </a:rPr>
                      <m:t>𝛿</m:t>
                    </m:r>
                  </m:oMath>
                </a14:m>
                <a:r>
                  <a:rPr lang="nl-NL" dirty="0"/>
                  <a:t> = 0.025</a:t>
                </a:r>
                <a:r>
                  <a:rPr lang="nl-NL" dirty="0" smtClean="0"/>
                  <a:t>; %</a:t>
                </a:r>
                <a:r>
                  <a:rPr lang="nl-NL" dirty="0" err="1"/>
                  <a:t>capital</a:t>
                </a:r>
                <a:r>
                  <a:rPr lang="nl-NL" dirty="0"/>
                  <a:t> </a:t>
                </a:r>
                <a:r>
                  <a:rPr lang="nl-NL" dirty="0" err="1"/>
                  <a:t>rate</a:t>
                </a:r>
                <a:r>
                  <a:rPr lang="nl-NL" dirty="0"/>
                  <a:t> of </a:t>
                </a:r>
                <a:r>
                  <a:rPr lang="nl-NL" dirty="0" err="1" smtClean="0"/>
                  <a:t>depreciation</a:t>
                </a:r>
                <a:endParaRPr lang="nl-NL" dirty="0"/>
              </a:p>
              <a:p>
                <a:pPr lvl="1"/>
                <a14:m>
                  <m:oMath xmlns:m="http://schemas.openxmlformats.org/officeDocument/2006/math">
                    <m:r>
                      <a:rPr lang="nl-NL" i="1" dirty="0" smtClean="0">
                        <a:latin typeface="Cambria Math"/>
                        <a:ea typeface="Cambria Math"/>
                      </a:rPr>
                      <m:t>𝛽</m:t>
                    </m:r>
                  </m:oMath>
                </a14:m>
                <a:r>
                  <a:rPr lang="nl-NL" dirty="0"/>
                  <a:t> = 0.1</a:t>
                </a:r>
                <a:r>
                  <a:rPr lang="nl-NL" dirty="0" smtClean="0"/>
                  <a:t>;  %</a:t>
                </a:r>
                <a:r>
                  <a:rPr lang="en-US" dirty="0"/>
                  <a:t>degree of environmental quality caused by a unit of </a:t>
                </a:r>
                <a:r>
                  <a:rPr lang="en-US" dirty="0" smtClean="0"/>
                  <a:t>consumption</a:t>
                </a:r>
                <a:endParaRPr lang="nl-NL" dirty="0"/>
              </a:p>
              <a:p>
                <a:pPr lvl="1"/>
                <a14:m>
                  <m:oMath xmlns:m="http://schemas.openxmlformats.org/officeDocument/2006/math">
                    <m:r>
                      <a:rPr lang="nl-NL" i="1" dirty="0" smtClean="0">
                        <a:latin typeface="Cambria Math"/>
                        <a:ea typeface="Cambria Math"/>
                      </a:rPr>
                      <m:t>𝛼</m:t>
                    </m:r>
                  </m:oMath>
                </a14:m>
                <a:r>
                  <a:rPr lang="nl-NL" dirty="0"/>
                  <a:t> = 0.1</a:t>
                </a:r>
                <a:r>
                  <a:rPr lang="nl-NL" dirty="0" smtClean="0"/>
                  <a:t>;  %</a:t>
                </a:r>
                <a:r>
                  <a:rPr lang="nl-NL" dirty="0" err="1"/>
                  <a:t>capital</a:t>
                </a:r>
                <a:r>
                  <a:rPr lang="nl-NL" dirty="0"/>
                  <a:t> share of </a:t>
                </a:r>
                <a:r>
                  <a:rPr lang="nl-NL" dirty="0" smtClean="0"/>
                  <a:t>output</a:t>
                </a:r>
                <a:endParaRPr lang="nl-NL" dirty="0"/>
              </a:p>
              <a:p>
                <a:pPr lvl="1"/>
                <a:r>
                  <a:rPr lang="nl-NL" dirty="0" smtClean="0"/>
                  <a:t>A </a:t>
                </a:r>
                <a:r>
                  <a:rPr lang="nl-NL" dirty="0"/>
                  <a:t>= 1</a:t>
                </a:r>
                <a:r>
                  <a:rPr lang="nl-NL" dirty="0" smtClean="0"/>
                  <a:t>;      %</a:t>
                </a:r>
                <a:r>
                  <a:rPr lang="nl-NL" dirty="0" err="1"/>
                  <a:t>total</a:t>
                </a:r>
                <a:r>
                  <a:rPr lang="nl-NL" dirty="0"/>
                  <a:t> factor of </a:t>
                </a:r>
                <a:r>
                  <a:rPr lang="nl-NL" dirty="0" err="1" smtClean="0"/>
                  <a:t>productivity</a:t>
                </a:r>
                <a:endParaRPr lang="nl-NL" dirty="0" smtClean="0"/>
              </a:p>
              <a:p>
                <a:r>
                  <a:rPr lang="en-US" dirty="0" smtClean="0"/>
                  <a:t>Initial conditions: </a:t>
                </a:r>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0</m:t>
                        </m:r>
                      </m:sub>
                    </m:sSub>
                    <m:r>
                      <a:rPr lang="en-US" b="0" i="1" smtClean="0">
                        <a:latin typeface="Cambria Math"/>
                      </a:rPr>
                      <m:t>=0.5, </m:t>
                    </m:r>
                    <m:sSub>
                      <m:sSubPr>
                        <m:ctrlPr>
                          <a:rPr lang="en-US" b="0" i="1" smtClean="0">
                            <a:latin typeface="Cambria Math"/>
                          </a:rPr>
                        </m:ctrlPr>
                      </m:sSubPr>
                      <m:e>
                        <m:r>
                          <a:rPr lang="en-US" b="0" i="1" smtClean="0">
                            <a:latin typeface="Cambria Math"/>
                          </a:rPr>
                          <m:t>𝑘</m:t>
                        </m:r>
                      </m:e>
                      <m:sub>
                        <m:r>
                          <a:rPr lang="en-US" b="0" i="1" smtClean="0">
                            <a:latin typeface="Cambria Math"/>
                          </a:rPr>
                          <m:t>0</m:t>
                        </m:r>
                      </m:sub>
                    </m:sSub>
                    <m:r>
                      <a:rPr lang="en-US" b="0" i="1" smtClean="0">
                        <a:latin typeface="Cambria Math"/>
                      </a:rPr>
                      <m:t>=0.5</m:t>
                    </m:r>
                  </m:oMath>
                </a14:m>
                <a:r>
                  <a:rPr lang="nl-NL" dirty="0" smtClean="0"/>
                  <a:t> (medium </a:t>
                </a:r>
                <a:r>
                  <a:rPr lang="nl-NL" dirty="0" err="1" smtClean="0"/>
                  <a:t>initial</a:t>
                </a:r>
                <a:r>
                  <a:rPr lang="nl-NL" dirty="0" smtClean="0"/>
                  <a:t> </a:t>
                </a:r>
                <a:r>
                  <a:rPr lang="nl-NL" dirty="0" err="1" smtClean="0"/>
                  <a:t>quality</a:t>
                </a:r>
                <a:r>
                  <a:rPr lang="nl-NL" dirty="0" smtClean="0"/>
                  <a:t> &amp; </a:t>
                </a:r>
                <a:r>
                  <a:rPr lang="nl-NL" dirty="0" err="1" smtClean="0"/>
                  <a:t>capital</a:t>
                </a:r>
                <a:r>
                  <a:rPr lang="nl-NL" dirty="0" smtClean="0"/>
                  <a:t>)</a:t>
                </a:r>
                <a:endParaRPr lang="nl-NL" dirty="0"/>
              </a:p>
              <a:p>
                <a:pPr marL="0" indent="0">
                  <a:buNone/>
                </a:pP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927373"/>
                <a:ext cx="8229600" cy="4741987"/>
              </a:xfrm>
              <a:blipFill rotWithShape="1">
                <a:blip r:embed="rId2"/>
                <a:stretch>
                  <a:fillRect l="-1037" t="-2314" b="-1028"/>
                </a:stretch>
              </a:blipFill>
            </p:spPr>
            <p:txBody>
              <a:bodyPr/>
              <a:lstStyle/>
              <a:p>
                <a:r>
                  <a:rPr lang="nl-NL">
                    <a:noFill/>
                  </a:rPr>
                  <a:t> </a:t>
                </a:r>
              </a:p>
            </p:txBody>
          </p:sp>
        </mc:Fallback>
      </mc:AlternateContent>
      <p:sp>
        <p:nvSpPr>
          <p:cNvPr id="4" name="Slide Number Placeholder 3"/>
          <p:cNvSpPr>
            <a:spLocks noGrp="1"/>
          </p:cNvSpPr>
          <p:nvPr>
            <p:ph type="sldNum" sz="quarter" idx="12"/>
          </p:nvPr>
        </p:nvSpPr>
        <p:spPr/>
        <p:txBody>
          <a:bodyPr/>
          <a:lstStyle/>
          <a:p>
            <a:fld id="{96E05B36-BBC8-49B2-8E44-E3D025E32FF0}" type="slidenum">
              <a:rPr lang="nl-NL" smtClean="0"/>
              <a:t>35</a:t>
            </a:fld>
            <a:endParaRPr lang="nl-NL"/>
          </a:p>
        </p:txBody>
      </p:sp>
    </p:spTree>
    <p:extLst>
      <p:ext uri="{BB962C8B-B14F-4D97-AF65-F5344CB8AC3E}">
        <p14:creationId xmlns:p14="http://schemas.microsoft.com/office/powerpoint/2010/main" val="4664598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Steady state evolution equations</a:t>
            </a:r>
            <a:endParaRPr lang="nl-NL" dirty="0"/>
          </a:p>
        </p:txBody>
      </p:sp>
      <p:pic>
        <p:nvPicPr>
          <p:cNvPr id="5122" name="Picture 2" descr="H:\CIE4400_2013\Week4\steadystate.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10" y="1470536"/>
            <a:ext cx="7232690" cy="54148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p:cNvCxnSpPr/>
          <p:nvPr/>
        </p:nvCxnSpPr>
        <p:spPr>
          <a:xfrm>
            <a:off x="3923928" y="2852936"/>
            <a:ext cx="632127" cy="216024"/>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4544758" y="2881248"/>
                <a:ext cx="7429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𝜙</m:t>
                      </m:r>
                      <m:r>
                        <a:rPr lang="en-US" b="0" i="1" smtClean="0">
                          <a:latin typeface="Cambria Math"/>
                          <a:ea typeface="Cambria Math"/>
                        </a:rPr>
                        <m:t>(</m:t>
                      </m:r>
                      <m:r>
                        <a:rPr lang="en-US" b="0" i="1" smtClean="0">
                          <a:latin typeface="Cambria Math"/>
                          <a:ea typeface="Cambria Math"/>
                        </a:rPr>
                        <m:t>𝑘</m:t>
                      </m:r>
                      <m:r>
                        <a:rPr lang="en-US" b="0" i="1" smtClean="0">
                          <a:latin typeface="Cambria Math"/>
                          <a:ea typeface="Cambria Math"/>
                        </a:rPr>
                        <m:t>)</m:t>
                      </m:r>
                    </m:oMath>
                  </m:oMathPara>
                </a14:m>
                <a:endParaRPr lang="nl-NL" dirty="0"/>
              </a:p>
            </p:txBody>
          </p:sp>
        </mc:Choice>
        <mc:Fallback xmlns="">
          <p:sp>
            <p:nvSpPr>
              <p:cNvPr id="6" name="Rectangle 5"/>
              <p:cNvSpPr>
                <a:spLocks noRot="1" noChangeAspect="1" noMove="1" noResize="1" noEditPoints="1" noAdjustHandles="1" noChangeArrowheads="1" noChangeShapeType="1" noTextEdit="1"/>
              </p:cNvSpPr>
              <p:nvPr/>
            </p:nvSpPr>
            <p:spPr>
              <a:xfrm>
                <a:off x="4544758" y="2881248"/>
                <a:ext cx="742960" cy="369332"/>
              </a:xfrm>
              <a:prstGeom prst="rect">
                <a:avLst/>
              </a:prstGeom>
              <a:blipFill rotWithShape="1">
                <a:blip r:embed="rId3"/>
                <a:stretch>
                  <a:fillRect b="-13333"/>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444208" y="6453336"/>
                <a:ext cx="43255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ea typeface="Cambria Math"/>
                        </a:rPr>
                        <m:t>𝑘</m:t>
                      </m:r>
                    </m:oMath>
                  </m:oMathPara>
                </a14:m>
                <a:endParaRPr lang="nl-NL" sz="2400" dirty="0">
                  <a:solidFill>
                    <a:srgbClr val="FF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444208" y="6453336"/>
                <a:ext cx="432554" cy="461665"/>
              </a:xfrm>
              <a:prstGeom prst="rect">
                <a:avLst/>
              </a:prstGeom>
              <a:blipFill rotWithShape="1">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979712" y="2060848"/>
                <a:ext cx="7284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a:ea typeface="Cambria Math"/>
                        </a:rPr>
                        <m:t>φ</m:t>
                      </m:r>
                      <m:r>
                        <a:rPr lang="en-US" b="0" i="1" smtClean="0">
                          <a:latin typeface="Cambria Math"/>
                          <a:ea typeface="Cambria Math"/>
                        </a:rPr>
                        <m:t>(</m:t>
                      </m:r>
                      <m:r>
                        <a:rPr lang="en-US" b="0" i="1" smtClean="0">
                          <a:latin typeface="Cambria Math"/>
                          <a:ea typeface="Cambria Math"/>
                        </a:rPr>
                        <m:t>𝑘</m:t>
                      </m:r>
                      <m:r>
                        <a:rPr lang="en-US" b="0" i="1" smtClean="0">
                          <a:latin typeface="Cambria Math"/>
                          <a:ea typeface="Cambria Math"/>
                        </a:rPr>
                        <m:t>)</m:t>
                      </m:r>
                    </m:oMath>
                  </m:oMathPara>
                </a14:m>
                <a:endParaRPr lang="nl-NL" dirty="0"/>
              </a:p>
            </p:txBody>
          </p:sp>
        </mc:Choice>
        <mc:Fallback xmlns="">
          <p:sp>
            <p:nvSpPr>
              <p:cNvPr id="8" name="Rectangle 7"/>
              <p:cNvSpPr>
                <a:spLocks noRot="1" noChangeAspect="1" noMove="1" noResize="1" noEditPoints="1" noAdjustHandles="1" noChangeArrowheads="1" noChangeShapeType="1" noTextEdit="1"/>
              </p:cNvSpPr>
              <p:nvPr/>
            </p:nvSpPr>
            <p:spPr>
              <a:xfrm>
                <a:off x="1979712" y="2060848"/>
                <a:ext cx="728405" cy="369332"/>
              </a:xfrm>
              <a:prstGeom prst="rect">
                <a:avLst/>
              </a:prstGeom>
              <a:blipFill rotWithShape="1">
                <a:blip r:embed="rId5"/>
                <a:stretch>
                  <a:fillRect b="-11475"/>
                </a:stretch>
              </a:blipFill>
            </p:spPr>
            <p:txBody>
              <a:bodyPr/>
              <a:lstStyle/>
              <a:p>
                <a:r>
                  <a:rPr lang="nl-NL">
                    <a:noFill/>
                  </a:rPr>
                  <a:t> </a:t>
                </a:r>
              </a:p>
            </p:txBody>
          </p:sp>
        </mc:Fallback>
      </mc:AlternateContent>
      <p:cxnSp>
        <p:nvCxnSpPr>
          <p:cNvPr id="10" name="Curved Connector 9"/>
          <p:cNvCxnSpPr/>
          <p:nvPr/>
        </p:nvCxnSpPr>
        <p:spPr>
          <a:xfrm rot="10800000">
            <a:off x="2708119" y="2204865"/>
            <a:ext cx="567738" cy="43697"/>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rot="16200000">
                <a:off x="1133993" y="2714698"/>
                <a:ext cx="4580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rPr>
                        <m:t>𝐸</m:t>
                      </m:r>
                    </m:oMath>
                  </m:oMathPara>
                </a14:m>
                <a:endParaRPr lang="nl-NL" sz="2400" dirty="0">
                  <a:solidFill>
                    <a:srgbClr val="FF000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rot="16200000">
                <a:off x="1133993" y="2714698"/>
                <a:ext cx="458009" cy="461665"/>
              </a:xfrm>
              <a:prstGeom prst="rect">
                <a:avLst/>
              </a:prstGeom>
              <a:blipFill rotWithShape="1">
                <a:blip r:embed="rId6"/>
                <a:stretch>
                  <a:fillRect/>
                </a:stretch>
              </a:blipFill>
            </p:spPr>
            <p:txBody>
              <a:bodyPr/>
              <a:lstStyle/>
              <a:p>
                <a:r>
                  <a:rPr lang="nl-NL">
                    <a:noFill/>
                  </a:rPr>
                  <a:t> </a:t>
                </a:r>
              </a:p>
            </p:txBody>
          </p:sp>
        </mc:Fallback>
      </mc:AlternateContent>
      <p:sp>
        <p:nvSpPr>
          <p:cNvPr id="13" name="Oval 12"/>
          <p:cNvSpPr/>
          <p:nvPr/>
        </p:nvSpPr>
        <p:spPr>
          <a:xfrm>
            <a:off x="4354556" y="1918328"/>
            <a:ext cx="45719" cy="105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l 15"/>
          <p:cNvSpPr/>
          <p:nvPr/>
        </p:nvSpPr>
        <p:spPr>
          <a:xfrm>
            <a:off x="2373356" y="5774509"/>
            <a:ext cx="45719" cy="105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Slide Number Placeholder 2"/>
          <p:cNvSpPr>
            <a:spLocks noGrp="1"/>
          </p:cNvSpPr>
          <p:nvPr>
            <p:ph type="sldNum" sz="quarter" idx="12"/>
          </p:nvPr>
        </p:nvSpPr>
        <p:spPr/>
        <p:txBody>
          <a:bodyPr/>
          <a:lstStyle/>
          <a:p>
            <a:fld id="{96E05B36-BBC8-49B2-8E44-E3D025E32FF0}" type="slidenum">
              <a:rPr lang="nl-NL" smtClean="0"/>
              <a:t>36</a:t>
            </a:fld>
            <a:endParaRPr lang="nl-NL"/>
          </a:p>
        </p:txBody>
      </p:sp>
    </p:spTree>
    <p:extLst>
      <p:ext uri="{BB962C8B-B14F-4D97-AF65-F5344CB8AC3E}">
        <p14:creationId xmlns:p14="http://schemas.microsoft.com/office/powerpoint/2010/main" val="303922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79512" y="274638"/>
                <a:ext cx="8856984" cy="1143000"/>
              </a:xfrm>
            </p:spPr>
            <p:txBody>
              <a:bodyPr>
                <a:normAutofit fontScale="90000"/>
              </a:bodyPr>
              <a:lstStyle/>
              <a:p>
                <a:r>
                  <a:rPr lang="en-US" dirty="0" smtClean="0"/>
                  <a:t>Nonlinear dynamics of E and k from some initial conditions</a:t>
                </a:r>
                <a14:m>
                  <m:oMath xmlns:m="http://schemas.openxmlformats.org/officeDocument/2006/math">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0</m:t>
                        </m:r>
                      </m:sub>
                    </m:sSub>
                    <m:r>
                      <a:rPr lang="en-US" b="0" i="1" smtClean="0">
                        <a:latin typeface="Cambria Math"/>
                      </a:rPr>
                      <m:t>,</m:t>
                    </m:r>
                    <m:sSub>
                      <m:sSubPr>
                        <m:ctrlPr>
                          <a:rPr lang="en-US" b="0" i="1" smtClean="0">
                            <a:latin typeface="Cambria Math"/>
                          </a:rPr>
                        </m:ctrlPr>
                      </m:sSubPr>
                      <m:e>
                        <m:r>
                          <a:rPr lang="en-US" b="0" i="1" smtClean="0">
                            <a:latin typeface="Cambria Math"/>
                          </a:rPr>
                          <m:t>𝑘</m:t>
                        </m:r>
                      </m:e>
                      <m:sub>
                        <m:r>
                          <a:rPr lang="en-US" b="0" i="1" smtClean="0">
                            <a:latin typeface="Cambria Math"/>
                          </a:rPr>
                          <m:t>0</m:t>
                        </m:r>
                      </m:sub>
                    </m:sSub>
                    <m:r>
                      <a:rPr lang="en-US" b="0" i="1" smtClean="0">
                        <a:latin typeface="Cambria Math"/>
                      </a:rPr>
                      <m:t>)</m:t>
                    </m:r>
                  </m:oMath>
                </a14:m>
                <a:r>
                  <a:rPr lang="nl-NL" dirty="0" smtClean="0"/>
                  <a:t>: “Co-</a:t>
                </a:r>
                <a:r>
                  <a:rPr lang="nl-NL" dirty="0" err="1" smtClean="0"/>
                  <a:t>evolution</a:t>
                </a:r>
                <a:r>
                  <a:rPr lang="nl-NL" dirty="0" smtClean="0"/>
                  <a:t>”</a:t>
                </a:r>
                <a:br>
                  <a:rPr lang="nl-NL" dirty="0" smtClean="0"/>
                </a:br>
                <a:r>
                  <a:rPr lang="en-US" dirty="0" smtClean="0"/>
                  <a:t> </a:t>
                </a:r>
                <a:endParaRPr lang="nl-N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79512" y="274638"/>
                <a:ext cx="8856984" cy="1143000"/>
              </a:xfrm>
              <a:blipFill rotWithShape="1">
                <a:blip r:embed="rId2"/>
                <a:stretch>
                  <a:fillRect l="-1858" t="-43617" r="-3235" b="-3191"/>
                </a:stretch>
              </a:blipFill>
            </p:spPr>
            <p:txBody>
              <a:bodyPr/>
              <a:lstStyle/>
              <a:p>
                <a:r>
                  <a:rPr lang="nl-NL">
                    <a:noFill/>
                  </a:rPr>
                  <a:t> </a:t>
                </a:r>
              </a:p>
            </p:txBody>
          </p:sp>
        </mc:Fallback>
      </mc:AlternateContent>
      <p:pic>
        <p:nvPicPr>
          <p:cNvPr id="6146" name="Picture 2" descr="H:\CIE4400_2013\Week4\dynamics.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359" y="1492617"/>
            <a:ext cx="7208516" cy="5396750"/>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Extract 3"/>
          <p:cNvSpPr/>
          <p:nvPr/>
        </p:nvSpPr>
        <p:spPr>
          <a:xfrm>
            <a:off x="4639617" y="2991144"/>
            <a:ext cx="75866" cy="72008"/>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Flowchart: Extract 6"/>
          <p:cNvSpPr/>
          <p:nvPr/>
        </p:nvSpPr>
        <p:spPr>
          <a:xfrm>
            <a:off x="4499992" y="2420888"/>
            <a:ext cx="75866" cy="72008"/>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Flowchart: Extract 7"/>
          <p:cNvSpPr/>
          <p:nvPr/>
        </p:nvSpPr>
        <p:spPr>
          <a:xfrm rot="17100000">
            <a:off x="4572000" y="3789040"/>
            <a:ext cx="75866" cy="72008"/>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Multiply 4"/>
          <p:cNvSpPr/>
          <p:nvPr/>
        </p:nvSpPr>
        <p:spPr>
          <a:xfrm>
            <a:off x="4932040" y="3779085"/>
            <a:ext cx="216024" cy="22597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10" name="Rectangle 9"/>
              <p:cNvSpPr/>
              <p:nvPr/>
            </p:nvSpPr>
            <p:spPr>
              <a:xfrm>
                <a:off x="6444208" y="6453336"/>
                <a:ext cx="43255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ea typeface="Cambria Math"/>
                        </a:rPr>
                        <m:t>𝑘</m:t>
                      </m:r>
                    </m:oMath>
                  </m:oMathPara>
                </a14:m>
                <a:endParaRPr lang="nl-NL" sz="2400" dirty="0">
                  <a:solidFill>
                    <a:srgbClr val="FF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444208" y="6453336"/>
                <a:ext cx="432554" cy="461665"/>
              </a:xfrm>
              <a:prstGeom prst="rect">
                <a:avLst/>
              </a:prstGeom>
              <a:blipFill rotWithShape="1">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rot="16200000">
                <a:off x="1261460" y="2714698"/>
                <a:ext cx="4580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a:rPr>
                        <m:t>𝐸</m:t>
                      </m:r>
                    </m:oMath>
                  </m:oMathPara>
                </a14:m>
                <a:endParaRPr lang="nl-NL" sz="2400" dirty="0">
                  <a:solidFill>
                    <a:srgbClr val="FF0000"/>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rot="16200000">
                <a:off x="1261460" y="2714698"/>
                <a:ext cx="458009" cy="461665"/>
              </a:xfrm>
              <a:prstGeom prst="rect">
                <a:avLst/>
              </a:prstGeom>
              <a:blipFill rotWithShape="1">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040052" y="3779085"/>
                <a:ext cx="9896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m:t>
                      </m:r>
                      <m:sSub>
                        <m:sSubPr>
                          <m:ctrlPr>
                            <a:rPr lang="en-US" b="0" i="1" smtClean="0">
                              <a:latin typeface="Cambria Math"/>
                            </a:rPr>
                          </m:ctrlPr>
                        </m:sSubPr>
                        <m:e>
                          <m:r>
                            <a:rPr lang="en-US" b="0" i="1" smtClean="0">
                              <a:latin typeface="Cambria Math"/>
                            </a:rPr>
                            <m:t>𝐸</m:t>
                          </m:r>
                        </m:e>
                        <m:sub>
                          <m:r>
                            <a:rPr lang="en-US" b="0" i="1" smtClean="0">
                              <a:latin typeface="Cambria Math"/>
                            </a:rPr>
                            <m:t>0</m:t>
                          </m:r>
                        </m:sub>
                      </m:sSub>
                      <m:r>
                        <a:rPr lang="en-US" b="0" i="1" smtClean="0">
                          <a:latin typeface="Cambria Math"/>
                        </a:rPr>
                        <m:t>,</m:t>
                      </m:r>
                      <m:sSub>
                        <m:sSubPr>
                          <m:ctrlPr>
                            <a:rPr lang="en-US" b="0" i="1" smtClean="0">
                              <a:latin typeface="Cambria Math"/>
                            </a:rPr>
                          </m:ctrlPr>
                        </m:sSubPr>
                        <m:e>
                          <m:r>
                            <a:rPr lang="en-US" b="0" i="1" smtClean="0">
                              <a:latin typeface="Cambria Math"/>
                            </a:rPr>
                            <m:t>𝑘</m:t>
                          </m:r>
                        </m:e>
                        <m:sub>
                          <m:r>
                            <a:rPr lang="en-US" b="0" i="1" smtClean="0">
                              <a:latin typeface="Cambria Math"/>
                            </a:rPr>
                            <m:t>0</m:t>
                          </m:r>
                        </m:sub>
                      </m:sSub>
                      <m:r>
                        <a:rPr lang="en-US" b="0" i="1" smtClean="0">
                          <a:latin typeface="Cambria Math"/>
                        </a:rPr>
                        <m:t>)</m:t>
                      </m:r>
                    </m:oMath>
                  </m:oMathPara>
                </a14:m>
                <a:endParaRPr lang="nl-NL" dirty="0"/>
              </a:p>
            </p:txBody>
          </p:sp>
        </mc:Choice>
        <mc:Fallback xmlns="">
          <p:sp>
            <p:nvSpPr>
              <p:cNvPr id="9" name="TextBox 8"/>
              <p:cNvSpPr txBox="1">
                <a:spLocks noRot="1" noChangeAspect="1" noMove="1" noResize="1" noEditPoints="1" noAdjustHandles="1" noChangeArrowheads="1" noChangeShapeType="1" noTextEdit="1"/>
              </p:cNvSpPr>
              <p:nvPr/>
            </p:nvSpPr>
            <p:spPr>
              <a:xfrm>
                <a:off x="5040052" y="3779085"/>
                <a:ext cx="989694" cy="369332"/>
              </a:xfrm>
              <a:prstGeom prst="rect">
                <a:avLst/>
              </a:prstGeom>
              <a:blipFill rotWithShape="1">
                <a:blip r:embed="rId6"/>
                <a:stretch>
                  <a:fillRect b="-11475"/>
                </a:stretch>
              </a:blipFill>
            </p:spPr>
            <p:txBody>
              <a:bodyPr/>
              <a:lstStyle/>
              <a:p>
                <a:r>
                  <a:rPr lang="nl-NL">
                    <a:noFill/>
                  </a:rPr>
                  <a:t> </a:t>
                </a:r>
              </a:p>
            </p:txBody>
          </p:sp>
        </mc:Fallback>
      </mc:AlternateContent>
      <p:sp>
        <p:nvSpPr>
          <p:cNvPr id="3" name="Slide Number Placeholder 2"/>
          <p:cNvSpPr>
            <a:spLocks noGrp="1"/>
          </p:cNvSpPr>
          <p:nvPr>
            <p:ph type="sldNum" sz="quarter" idx="12"/>
          </p:nvPr>
        </p:nvSpPr>
        <p:spPr/>
        <p:txBody>
          <a:bodyPr/>
          <a:lstStyle/>
          <a:p>
            <a:fld id="{96E05B36-BBC8-49B2-8E44-E3D025E32FF0}" type="slidenum">
              <a:rPr lang="nl-NL" smtClean="0"/>
              <a:t>37</a:t>
            </a:fld>
            <a:endParaRPr lang="nl-NL"/>
          </a:p>
        </p:txBody>
      </p:sp>
    </p:spTree>
    <p:extLst>
      <p:ext uri="{BB962C8B-B14F-4D97-AF65-F5344CB8AC3E}">
        <p14:creationId xmlns:p14="http://schemas.microsoft.com/office/powerpoint/2010/main" val="21895552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Dynamics of Environment quality with time</a:t>
            </a:r>
            <a:endParaRPr lang="nl-NL" dirty="0"/>
          </a:p>
        </p:txBody>
      </p:sp>
      <p:pic>
        <p:nvPicPr>
          <p:cNvPr id="7170" name="Picture 2" descr="H:\CIE4400_2013\Week4\E_t.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534" y="1428750"/>
            <a:ext cx="7255834" cy="543217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96E05B36-BBC8-49B2-8E44-E3D025E32FF0}" type="slidenum">
              <a:rPr lang="nl-NL" smtClean="0"/>
              <a:t>38</a:t>
            </a:fld>
            <a:endParaRPr lang="nl-NL"/>
          </a:p>
        </p:txBody>
      </p:sp>
    </p:spTree>
    <p:extLst>
      <p:ext uri="{BB962C8B-B14F-4D97-AF65-F5344CB8AC3E}">
        <p14:creationId xmlns:p14="http://schemas.microsoft.com/office/powerpoint/2010/main" val="32859047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Dynamics of capital with time (Economic growth)</a:t>
            </a:r>
            <a:endParaRPr lang="nl-NL" dirty="0"/>
          </a:p>
        </p:txBody>
      </p:sp>
      <p:pic>
        <p:nvPicPr>
          <p:cNvPr id="8194" name="Picture 2" descr="H:\CIE4400_2013\Week4\k_t.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550" y="1507118"/>
            <a:ext cx="7183826" cy="537826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96E05B36-BBC8-49B2-8E44-E3D025E32FF0}" type="slidenum">
              <a:rPr lang="nl-NL" smtClean="0"/>
              <a:t>39</a:t>
            </a:fld>
            <a:endParaRPr lang="nl-NL"/>
          </a:p>
        </p:txBody>
      </p:sp>
    </p:spTree>
    <p:extLst>
      <p:ext uri="{BB962C8B-B14F-4D97-AF65-F5344CB8AC3E}">
        <p14:creationId xmlns:p14="http://schemas.microsoft.com/office/powerpoint/2010/main" val="521779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Production of two goods</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a:rPr>
                        <m:t>𝑥</m:t>
                      </m:r>
                      <m:r>
                        <a:rPr lang="en-GB" b="0" i="1" smtClean="0">
                          <a:latin typeface="Cambria Math"/>
                        </a:rPr>
                        <m:t>=</m:t>
                      </m:r>
                      <m:r>
                        <a:rPr lang="en-GB" b="0" i="1" smtClean="0">
                          <a:latin typeface="Cambria Math"/>
                        </a:rPr>
                        <m:t>𝑥</m:t>
                      </m:r>
                      <m:d>
                        <m:dPr>
                          <m:ctrlPr>
                            <a:rPr lang="en-GB" b="0" i="1" smtClean="0">
                              <a:latin typeface="Cambria Math"/>
                            </a:rPr>
                          </m:ctrlPr>
                        </m:dPr>
                        <m:e>
                          <m:sSub>
                            <m:sSubPr>
                              <m:ctrlPr>
                                <a:rPr lang="en-GB" b="0" i="1" smtClean="0">
                                  <a:latin typeface="Cambria Math"/>
                                </a:rPr>
                              </m:ctrlPr>
                            </m:sSubPr>
                            <m:e>
                              <m:r>
                                <a:rPr lang="en-GB" b="0" i="1" smtClean="0">
                                  <a:latin typeface="Cambria Math"/>
                                </a:rPr>
                                <m:t>𝑘</m:t>
                              </m:r>
                            </m:e>
                            <m:sub>
                              <m:r>
                                <a:rPr lang="en-GB" b="0" i="1" smtClean="0">
                                  <a:latin typeface="Cambria Math"/>
                                </a:rPr>
                                <m:t>𝑥</m:t>
                              </m:r>
                            </m:sub>
                          </m:sSub>
                          <m:r>
                            <a:rPr lang="en-GB" b="0" i="1" smtClean="0">
                              <a:latin typeface="Cambria Math"/>
                            </a:rPr>
                            <m:t>,</m:t>
                          </m:r>
                          <m:sSub>
                            <m:sSubPr>
                              <m:ctrlPr>
                                <a:rPr lang="en-GB" b="0" i="1" smtClean="0">
                                  <a:latin typeface="Cambria Math"/>
                                </a:rPr>
                              </m:ctrlPr>
                            </m:sSubPr>
                            <m:e>
                              <m:r>
                                <a:rPr lang="en-GB" b="0" i="1" smtClean="0">
                                  <a:latin typeface="Cambria Math"/>
                                  <a:ea typeface="Cambria Math"/>
                                </a:rPr>
                                <m:t>ℓ</m:t>
                              </m:r>
                            </m:e>
                            <m:sub>
                              <m:r>
                                <a:rPr lang="en-GB" b="0" i="1" smtClean="0">
                                  <a:latin typeface="Cambria Math"/>
                                </a:rPr>
                                <m:t>𝑥</m:t>
                              </m:r>
                            </m:sub>
                          </m:sSub>
                        </m:e>
                      </m:d>
                      <m:r>
                        <a:rPr lang="en-GB" b="0" i="1" smtClean="0">
                          <a:latin typeface="Cambria Math"/>
                        </a:rPr>
                        <m:t>, </m:t>
                      </m:r>
                      <m:r>
                        <a:rPr lang="en-GB" b="0" i="1" smtClean="0">
                          <a:latin typeface="Cambria Math"/>
                        </a:rPr>
                        <m:t>𝑦</m:t>
                      </m:r>
                      <m:r>
                        <a:rPr lang="en-GB" b="0" i="1" smtClean="0">
                          <a:latin typeface="Cambria Math"/>
                        </a:rPr>
                        <m:t>=</m:t>
                      </m:r>
                      <m:r>
                        <a:rPr lang="en-GB" b="0" i="1" smtClean="0">
                          <a:latin typeface="Cambria Math"/>
                        </a:rPr>
                        <m:t>𝑦</m:t>
                      </m:r>
                      <m:r>
                        <a:rPr lang="en-GB" b="0" i="1" smtClean="0">
                          <a:latin typeface="Cambria Math"/>
                        </a:rPr>
                        <m:t>(</m:t>
                      </m:r>
                      <m:sSub>
                        <m:sSubPr>
                          <m:ctrlPr>
                            <a:rPr lang="en-GB" b="0" i="1" smtClean="0">
                              <a:latin typeface="Cambria Math"/>
                            </a:rPr>
                          </m:ctrlPr>
                        </m:sSubPr>
                        <m:e>
                          <m:r>
                            <a:rPr lang="en-GB" b="0" i="1" smtClean="0">
                              <a:latin typeface="Cambria Math"/>
                            </a:rPr>
                            <m:t>𝑘</m:t>
                          </m:r>
                        </m:e>
                        <m:sub>
                          <m:r>
                            <a:rPr lang="en-GB" b="0" i="1" smtClean="0">
                              <a:latin typeface="Cambria Math"/>
                            </a:rPr>
                            <m:t>𝑦</m:t>
                          </m:r>
                        </m:sub>
                      </m:sSub>
                      <m:r>
                        <a:rPr lang="en-GB" b="0" i="1" smtClean="0">
                          <a:latin typeface="Cambria Math"/>
                        </a:rPr>
                        <m:t>,</m:t>
                      </m:r>
                      <m:sSub>
                        <m:sSubPr>
                          <m:ctrlPr>
                            <a:rPr lang="en-GB" b="0" i="1" smtClean="0">
                              <a:latin typeface="Cambria Math"/>
                            </a:rPr>
                          </m:ctrlPr>
                        </m:sSubPr>
                        <m:e>
                          <m:r>
                            <a:rPr lang="en-GB" b="0" i="1" smtClean="0">
                              <a:latin typeface="Cambria Math"/>
                              <a:ea typeface="Cambria Math"/>
                            </a:rPr>
                            <m:t>ℓ</m:t>
                          </m:r>
                        </m:e>
                        <m:sub>
                          <m:r>
                            <a:rPr lang="en-GB" b="0" i="1" smtClean="0">
                              <a:latin typeface="Cambria Math"/>
                            </a:rPr>
                            <m:t>𝑦</m:t>
                          </m:r>
                        </m:sub>
                      </m:sSub>
                      <m:r>
                        <a:rPr lang="en-GB" b="0" i="1" smtClean="0">
                          <a:latin typeface="Cambria Math"/>
                        </a:rPr>
                        <m:t>)</m:t>
                      </m:r>
                    </m:oMath>
                  </m:oMathPara>
                </a14:m>
                <a:endParaRPr lang="nl-NL" dirty="0" smtClean="0"/>
              </a:p>
              <a:p>
                <a:pPr marL="0" indent="0">
                  <a:buNone/>
                </a:pPr>
                <a:r>
                  <a:rPr lang="en-GB" dirty="0" smtClean="0"/>
                  <a:t>given that there is limited amount of capital and </a:t>
                </a:r>
                <a:r>
                  <a:rPr lang="en-GB" dirty="0" err="1" smtClean="0"/>
                  <a:t>labor</a:t>
                </a:r>
                <a:r>
                  <a:rPr lang="en-GB" dirty="0" smtClean="0"/>
                  <a:t>,</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a:rPr>
                          </m:ctrlPr>
                        </m:sSubPr>
                        <m:e>
                          <m:r>
                            <a:rPr lang="en-GB" b="0" i="1" smtClean="0">
                              <a:latin typeface="Cambria Math"/>
                            </a:rPr>
                            <m:t>𝑘</m:t>
                          </m:r>
                        </m:e>
                        <m:sub>
                          <m:r>
                            <a:rPr lang="en-GB" b="0" i="1" smtClean="0">
                              <a:latin typeface="Cambria Math"/>
                            </a:rPr>
                            <m:t>𝑥</m:t>
                          </m:r>
                        </m:sub>
                      </m:sSub>
                      <m:r>
                        <a:rPr lang="en-GB" b="0" i="1" smtClean="0">
                          <a:latin typeface="Cambria Math"/>
                        </a:rPr>
                        <m:t>+</m:t>
                      </m:r>
                      <m:sSub>
                        <m:sSubPr>
                          <m:ctrlPr>
                            <a:rPr lang="en-GB" b="0" i="1" smtClean="0">
                              <a:latin typeface="Cambria Math"/>
                            </a:rPr>
                          </m:ctrlPr>
                        </m:sSubPr>
                        <m:e>
                          <m:r>
                            <a:rPr lang="en-GB" b="0" i="1" smtClean="0">
                              <a:latin typeface="Cambria Math"/>
                            </a:rPr>
                            <m:t>𝑘</m:t>
                          </m:r>
                        </m:e>
                        <m:sub>
                          <m:r>
                            <a:rPr lang="en-GB" b="0" i="1" smtClean="0">
                              <a:latin typeface="Cambria Math"/>
                            </a:rPr>
                            <m:t>𝑦</m:t>
                          </m:r>
                        </m:sub>
                      </m:sSub>
                      <m:r>
                        <a:rPr lang="en-GB" b="0" i="1" smtClean="0">
                          <a:latin typeface="Cambria Math"/>
                        </a:rPr>
                        <m:t>=</m:t>
                      </m:r>
                      <m:acc>
                        <m:accPr>
                          <m:chr m:val="̅"/>
                          <m:ctrlPr>
                            <a:rPr lang="en-GB" b="0" i="1" smtClean="0">
                              <a:latin typeface="Cambria Math"/>
                            </a:rPr>
                          </m:ctrlPr>
                        </m:accPr>
                        <m:e>
                          <m:r>
                            <a:rPr lang="en-GB" b="0" i="1" smtClean="0">
                              <a:latin typeface="Cambria Math"/>
                            </a:rPr>
                            <m:t>𝐾</m:t>
                          </m:r>
                        </m:e>
                      </m:acc>
                    </m:oMath>
                  </m:oMathPara>
                </a14:m>
                <a:endParaRPr lang="en-GB" b="0" dirty="0" smtClean="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a:rPr>
                          </m:ctrlPr>
                        </m:sSubPr>
                        <m:e>
                          <m:r>
                            <a:rPr lang="en-GB" b="0" i="1" smtClean="0">
                              <a:latin typeface="Cambria Math"/>
                              <a:ea typeface="Cambria Math"/>
                            </a:rPr>
                            <m:t>ℓ</m:t>
                          </m:r>
                        </m:e>
                        <m:sub>
                          <m:r>
                            <a:rPr lang="en-GB" b="0" i="1" smtClean="0">
                              <a:latin typeface="Cambria Math"/>
                            </a:rPr>
                            <m:t>𝑥</m:t>
                          </m:r>
                        </m:sub>
                      </m:sSub>
                      <m:r>
                        <a:rPr lang="en-GB" b="0" i="1" smtClean="0">
                          <a:latin typeface="Cambria Math"/>
                        </a:rPr>
                        <m:t>+</m:t>
                      </m:r>
                      <m:sSub>
                        <m:sSubPr>
                          <m:ctrlPr>
                            <a:rPr lang="en-GB" b="0" i="1" smtClean="0">
                              <a:latin typeface="Cambria Math"/>
                            </a:rPr>
                          </m:ctrlPr>
                        </m:sSubPr>
                        <m:e>
                          <m:r>
                            <a:rPr lang="en-GB" b="0" i="1" smtClean="0">
                              <a:latin typeface="Cambria Math"/>
                              <a:ea typeface="Cambria Math"/>
                            </a:rPr>
                            <m:t>ℓ</m:t>
                          </m:r>
                        </m:e>
                        <m:sub>
                          <m:r>
                            <a:rPr lang="en-GB" b="0" i="1" smtClean="0">
                              <a:latin typeface="Cambria Math"/>
                              <a:ea typeface="Cambria Math"/>
                            </a:rPr>
                            <m:t>𝑦</m:t>
                          </m:r>
                        </m:sub>
                      </m:sSub>
                      <m:r>
                        <a:rPr lang="en-GB" b="0" i="1" smtClean="0">
                          <a:latin typeface="Cambria Math"/>
                        </a:rPr>
                        <m:t>=</m:t>
                      </m:r>
                      <m:acc>
                        <m:accPr>
                          <m:chr m:val="̅"/>
                          <m:ctrlPr>
                            <a:rPr lang="en-GB" b="0" i="1" smtClean="0">
                              <a:latin typeface="Cambria Math"/>
                            </a:rPr>
                          </m:ctrlPr>
                        </m:accPr>
                        <m:e>
                          <m:r>
                            <a:rPr lang="en-GB" b="0" i="1" smtClean="0">
                              <a:latin typeface="Cambria Math"/>
                            </a:rPr>
                            <m:t>𝐿</m:t>
                          </m:r>
                        </m:e>
                      </m:acc>
                    </m:oMath>
                  </m:oMathPara>
                </a14:m>
                <a:endParaRPr lang="en-GB" dirty="0" smtClean="0"/>
              </a:p>
              <a:p>
                <a:pPr marL="0" indent="0">
                  <a:buNone/>
                </a:pP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r="-1704"/>
                </a:stretch>
              </a:blipFill>
            </p:spPr>
            <p:txBody>
              <a:bodyPr/>
              <a:lstStyle/>
              <a:p>
                <a:r>
                  <a:rPr lang="nl-NL">
                    <a:noFill/>
                  </a:rPr>
                  <a:t> </a:t>
                </a:r>
              </a:p>
            </p:txBody>
          </p:sp>
        </mc:Fallback>
      </mc:AlternateContent>
    </p:spTree>
    <p:extLst>
      <p:ext uri="{BB962C8B-B14F-4D97-AF65-F5344CB8AC3E}">
        <p14:creationId xmlns:p14="http://schemas.microsoft.com/office/powerpoint/2010/main" val="18580376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taxation affects the dynamics (co-evolution) of quality and growth</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0</m:t>
                        </m:r>
                      </m:sub>
                    </m:sSub>
                    <m:r>
                      <a:rPr lang="en-US" b="0" i="1" smtClean="0">
                        <a:latin typeface="Cambria Math"/>
                      </a:rPr>
                      <m:t>=0.2, </m:t>
                    </m:r>
                    <m:sSub>
                      <m:sSubPr>
                        <m:ctrlPr>
                          <a:rPr lang="en-US" b="0" i="1" smtClean="0">
                            <a:latin typeface="Cambria Math"/>
                          </a:rPr>
                        </m:ctrlPr>
                      </m:sSubPr>
                      <m:e>
                        <m:r>
                          <a:rPr lang="en-US" b="0" i="1" smtClean="0">
                            <a:latin typeface="Cambria Math"/>
                          </a:rPr>
                          <m:t>𝑘</m:t>
                        </m:r>
                      </m:e>
                      <m:sub>
                        <m:r>
                          <a:rPr lang="en-US" b="0" i="1" smtClean="0">
                            <a:latin typeface="Cambria Math"/>
                          </a:rPr>
                          <m:t>0</m:t>
                        </m:r>
                      </m:sub>
                    </m:sSub>
                    <m:r>
                      <a:rPr lang="en-US" b="0" i="1" smtClean="0">
                        <a:latin typeface="Cambria Math"/>
                      </a:rPr>
                      <m:t>=0.01 </m:t>
                    </m:r>
                  </m:oMath>
                </a14:m>
                <a:r>
                  <a:rPr lang="nl-NL" dirty="0" smtClean="0"/>
                  <a:t>(low </a:t>
                </a:r>
                <a:r>
                  <a:rPr lang="nl-NL" dirty="0" err="1" smtClean="0"/>
                  <a:t>initial</a:t>
                </a:r>
                <a:r>
                  <a:rPr lang="nl-NL" dirty="0" smtClean="0"/>
                  <a:t> environment </a:t>
                </a:r>
                <a:r>
                  <a:rPr lang="nl-NL" dirty="0" err="1" smtClean="0"/>
                  <a:t>quality</a:t>
                </a:r>
                <a:r>
                  <a:rPr lang="nl-NL" dirty="0" smtClean="0"/>
                  <a:t> </a:t>
                </a:r>
                <a:r>
                  <a:rPr lang="nl-NL" dirty="0" err="1" smtClean="0"/>
                  <a:t>and</a:t>
                </a:r>
                <a:r>
                  <a:rPr lang="nl-NL" dirty="0" smtClean="0"/>
                  <a:t> a </a:t>
                </a:r>
                <a:r>
                  <a:rPr lang="nl-NL" dirty="0" err="1" smtClean="0"/>
                  <a:t>poor</a:t>
                </a:r>
                <a:r>
                  <a:rPr lang="nl-NL" dirty="0" smtClean="0"/>
                  <a:t> society)</a:t>
                </a:r>
              </a:p>
              <a:p>
                <a:r>
                  <a:rPr lang="en-US" dirty="0" smtClean="0"/>
                  <a:t>All other parameters remain the same except tax rate </a:t>
                </a:r>
                <a14:m>
                  <m:oMath xmlns:m="http://schemas.openxmlformats.org/officeDocument/2006/math">
                    <m:r>
                      <a:rPr lang="nl-NL" i="1" dirty="0" smtClean="0">
                        <a:latin typeface="Cambria Math"/>
                        <a:ea typeface="Cambria Math"/>
                      </a:rPr>
                      <m:t>𝜏</m:t>
                    </m:r>
                  </m:oMath>
                </a14:m>
                <a:r>
                  <a:rPr lang="nl-NL" dirty="0" smtClean="0"/>
                  <a:t>, i.e. the society is </a:t>
                </a:r>
                <a:r>
                  <a:rPr lang="nl-NL" dirty="0" err="1" smtClean="0"/>
                  <a:t>environmentally</a:t>
                </a:r>
                <a:r>
                  <a:rPr lang="nl-NL" dirty="0" smtClean="0"/>
                  <a:t> </a:t>
                </a:r>
                <a:r>
                  <a:rPr lang="en-US" dirty="0" smtClean="0"/>
                  <a:t>conscious</a:t>
                </a:r>
                <a:r>
                  <a:rPr lang="nl-NL" dirty="0" smtClean="0"/>
                  <a:t> </a:t>
                </a:r>
                <a:r>
                  <a:rPr lang="nl-NL" dirty="0" err="1" smtClean="0"/>
                  <a:t>and</a:t>
                </a:r>
                <a:r>
                  <a:rPr lang="nl-NL" dirty="0" smtClean="0"/>
                  <a:t> </a:t>
                </a:r>
                <a:r>
                  <a:rPr lang="nl-NL" dirty="0" err="1" smtClean="0"/>
                  <a:t>forms</a:t>
                </a:r>
                <a:r>
                  <a:rPr lang="nl-NL" dirty="0" smtClean="0"/>
                  <a:t> </a:t>
                </a:r>
                <a:r>
                  <a:rPr lang="nl-NL" dirty="0" err="1" smtClean="0"/>
                  <a:t>habit</a:t>
                </a:r>
                <a:r>
                  <a:rPr lang="nl-NL" dirty="0" smtClean="0"/>
                  <a:t> </a:t>
                </a:r>
                <a:r>
                  <a:rPr lang="nl-NL" dirty="0" err="1" smtClean="0"/>
                  <a:t>for</a:t>
                </a:r>
                <a:r>
                  <a:rPr lang="nl-NL" dirty="0" smtClean="0"/>
                  <a:t> </a:t>
                </a:r>
                <a:r>
                  <a:rPr lang="nl-NL" dirty="0" err="1" smtClean="0"/>
                  <a:t>good</a:t>
                </a:r>
                <a:r>
                  <a:rPr lang="nl-NL" dirty="0" smtClean="0"/>
                  <a:t> environment </a:t>
                </a:r>
                <a:r>
                  <a:rPr lang="nl-NL" dirty="0" err="1" smtClean="0"/>
                  <a:t>quality</a:t>
                </a:r>
                <a:r>
                  <a:rPr lang="nl-NL" dirty="0" smtClean="0"/>
                  <a:t> over time</a:t>
                </a:r>
              </a:p>
              <a:p>
                <a:r>
                  <a:rPr lang="nl-NL" dirty="0" smtClean="0">
                    <a:ea typeface="Cambria Math"/>
                  </a:rPr>
                  <a:t>Consider </a:t>
                </a:r>
                <a14:m>
                  <m:oMath xmlns:m="http://schemas.openxmlformats.org/officeDocument/2006/math">
                    <m:r>
                      <a:rPr lang="nl-NL" i="1" dirty="0" smtClean="0">
                        <a:latin typeface="Cambria Math"/>
                        <a:ea typeface="Cambria Math"/>
                      </a:rPr>
                      <m:t>𝜏</m:t>
                    </m:r>
                    <m:r>
                      <a:rPr lang="en-US" b="0" i="1" dirty="0" smtClean="0">
                        <a:latin typeface="Cambria Math"/>
                        <a:ea typeface="Cambria Math"/>
                      </a:rPr>
                      <m:t>=0, 0.05 </m:t>
                    </m:r>
                    <m:r>
                      <a:rPr lang="en-US" b="0" i="1" dirty="0" smtClean="0">
                        <a:latin typeface="Cambria Math"/>
                        <a:ea typeface="Cambria Math"/>
                      </a:rPr>
                      <m:t>𝑎𝑛𝑑</m:t>
                    </m:r>
                    <m:r>
                      <a:rPr lang="en-US" b="0" i="1" dirty="0" smtClean="0">
                        <a:latin typeface="Cambria Math"/>
                        <a:ea typeface="Cambria Math"/>
                      </a:rPr>
                      <m:t> 0.10</m:t>
                    </m:r>
                  </m:oMath>
                </a14:m>
                <a:r>
                  <a:rPr lang="nl-NL" dirty="0" smtClean="0"/>
                  <a:t>.</a:t>
                </a:r>
              </a:p>
              <a:p>
                <a:r>
                  <a:rPr lang="en-US" dirty="0" smtClean="0"/>
                  <a:t>Optimal tax policy?</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1617"/>
                </a:stretch>
              </a:blipFill>
            </p:spPr>
            <p:txBody>
              <a:bodyPr/>
              <a:lstStyle/>
              <a:p>
                <a:r>
                  <a:rPr lang="nl-NL">
                    <a:noFill/>
                  </a:rPr>
                  <a:t> </a:t>
                </a:r>
              </a:p>
            </p:txBody>
          </p:sp>
        </mc:Fallback>
      </mc:AlternateContent>
      <p:sp>
        <p:nvSpPr>
          <p:cNvPr id="4" name="Slide Number Placeholder 3"/>
          <p:cNvSpPr>
            <a:spLocks noGrp="1"/>
          </p:cNvSpPr>
          <p:nvPr>
            <p:ph type="sldNum" sz="quarter" idx="12"/>
          </p:nvPr>
        </p:nvSpPr>
        <p:spPr/>
        <p:txBody>
          <a:bodyPr/>
          <a:lstStyle/>
          <a:p>
            <a:fld id="{96E05B36-BBC8-49B2-8E44-E3D025E32FF0}" type="slidenum">
              <a:rPr lang="nl-NL" smtClean="0"/>
              <a:t>40</a:t>
            </a:fld>
            <a:endParaRPr lang="nl-NL"/>
          </a:p>
        </p:txBody>
      </p:sp>
    </p:spTree>
    <p:extLst>
      <p:ext uri="{BB962C8B-B14F-4D97-AF65-F5344CB8AC3E}">
        <p14:creationId xmlns:p14="http://schemas.microsoft.com/office/powerpoint/2010/main" val="24217864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Coevolution under different tax regimes for moderately rich society with high initial environment quality</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844824"/>
                <a:ext cx="8229600" cy="4525963"/>
              </a:xfrm>
            </p:spPr>
            <p:txBody>
              <a:bodyPr/>
              <a:lstStyle/>
              <a:p>
                <a:r>
                  <a:rPr lang="en-US" b="0" dirty="0" smtClean="0"/>
                  <a:t>Environmentally conscious and strong tendency for habit formation for environment quality</a:t>
                </a:r>
              </a:p>
              <a:p>
                <a14:m>
                  <m:oMath xmlns:m="http://schemas.openxmlformats.org/officeDocument/2006/math">
                    <m:sSub>
                      <m:sSubPr>
                        <m:ctrlPr>
                          <a:rPr lang="en-US" b="0" i="1" smtClean="0">
                            <a:latin typeface="Cambria Math"/>
                          </a:rPr>
                        </m:ctrlPr>
                      </m:sSubPr>
                      <m:e>
                        <m:r>
                          <a:rPr lang="en-US" b="0" i="1" smtClean="0">
                            <a:latin typeface="Cambria Math"/>
                          </a:rPr>
                          <m:t>𝐸</m:t>
                        </m:r>
                      </m:e>
                      <m:sub>
                        <m:r>
                          <a:rPr lang="en-US" b="0" i="1" smtClean="0">
                            <a:latin typeface="Cambria Math"/>
                          </a:rPr>
                          <m:t>0</m:t>
                        </m:r>
                      </m:sub>
                    </m:sSub>
                    <m:r>
                      <a:rPr lang="en-US" b="0" i="1" smtClean="0">
                        <a:latin typeface="Cambria Math"/>
                      </a:rPr>
                      <m:t>=1, </m:t>
                    </m:r>
                    <m:sSub>
                      <m:sSubPr>
                        <m:ctrlPr>
                          <a:rPr lang="en-US" b="0" i="1" smtClean="0">
                            <a:latin typeface="Cambria Math"/>
                          </a:rPr>
                        </m:ctrlPr>
                      </m:sSubPr>
                      <m:e>
                        <m:r>
                          <a:rPr lang="en-US" b="0" i="1" smtClean="0">
                            <a:latin typeface="Cambria Math"/>
                          </a:rPr>
                          <m:t>𝑘</m:t>
                        </m:r>
                      </m:e>
                      <m:sub>
                        <m:r>
                          <a:rPr lang="en-US" b="0" i="1" smtClean="0">
                            <a:latin typeface="Cambria Math"/>
                          </a:rPr>
                          <m:t>0</m:t>
                        </m:r>
                      </m:sub>
                    </m:sSub>
                    <m:r>
                      <a:rPr lang="en-US" b="0" i="1" smtClean="0">
                        <a:latin typeface="Cambria Math"/>
                      </a:rPr>
                      <m:t>=0.5</m:t>
                    </m:r>
                  </m:oMath>
                </a14:m>
                <a:endParaRPr lang="nl-NL" dirty="0" smtClean="0"/>
              </a:p>
              <a:p>
                <a:r>
                  <a:rPr lang="en-US" dirty="0" smtClean="0"/>
                  <a:t>Are such societies doomed</a:t>
                </a:r>
                <a:r>
                  <a:rPr lang="en-US" dirty="0"/>
                  <a:t>?</a:t>
                </a:r>
                <a:endParaRPr lang="nl-NL" dirty="0" smtClean="0"/>
              </a:p>
              <a:p>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844824"/>
                <a:ext cx="8229600" cy="4525963"/>
              </a:xfrm>
              <a:blipFill rotWithShape="1">
                <a:blip r:embed="rId2"/>
                <a:stretch>
                  <a:fillRect l="-1704" t="-1752" r="-11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6E05B36-BBC8-49B2-8E44-E3D025E32FF0}" type="slidenum">
              <a:rPr lang="nl-NL" smtClean="0"/>
              <a:t>41</a:t>
            </a:fld>
            <a:endParaRPr lang="nl-NL"/>
          </a:p>
        </p:txBody>
      </p:sp>
    </p:spTree>
    <p:extLst>
      <p:ext uri="{BB962C8B-B14F-4D97-AF65-F5344CB8AC3E}">
        <p14:creationId xmlns:p14="http://schemas.microsoft.com/office/powerpoint/2010/main" val="5535655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about societies with no habit formation for environment quality</a:t>
            </a:r>
            <a:endParaRPr lang="nl-NL" dirty="0"/>
          </a:p>
        </p:txBody>
      </p:sp>
      <p:sp>
        <p:nvSpPr>
          <p:cNvPr id="3" name="Content Placeholder 2"/>
          <p:cNvSpPr>
            <a:spLocks noGrp="1"/>
          </p:cNvSpPr>
          <p:nvPr>
            <p:ph idx="1"/>
          </p:nvPr>
        </p:nvSpPr>
        <p:spPr/>
        <p:txBody>
          <a:bodyPr/>
          <a:lstStyle/>
          <a:p>
            <a:r>
              <a:rPr lang="en-US" b="1" dirty="0" smtClean="0">
                <a:solidFill>
                  <a:srgbClr val="FF0000"/>
                </a:solidFill>
              </a:rPr>
              <a:t>Plug and play</a:t>
            </a:r>
            <a:endParaRPr lang="en-US" b="1" dirty="0" smtClean="0">
              <a:solidFill>
                <a:srgbClr val="FF0000"/>
              </a:solidFill>
            </a:endParaRPr>
          </a:p>
        </p:txBody>
      </p:sp>
      <p:sp>
        <p:nvSpPr>
          <p:cNvPr id="4" name="Slide Number Placeholder 3"/>
          <p:cNvSpPr>
            <a:spLocks noGrp="1"/>
          </p:cNvSpPr>
          <p:nvPr>
            <p:ph type="sldNum" sz="quarter" idx="12"/>
          </p:nvPr>
        </p:nvSpPr>
        <p:spPr/>
        <p:txBody>
          <a:bodyPr/>
          <a:lstStyle/>
          <a:p>
            <a:fld id="{96E05B36-BBC8-49B2-8E44-E3D025E32FF0}" type="slidenum">
              <a:rPr lang="nl-NL" smtClean="0"/>
              <a:t>42</a:t>
            </a:fld>
            <a:endParaRPr lang="nl-NL"/>
          </a:p>
        </p:txBody>
      </p:sp>
    </p:spTree>
    <p:extLst>
      <p:ext uri="{BB962C8B-B14F-4D97-AF65-F5344CB8AC3E}">
        <p14:creationId xmlns:p14="http://schemas.microsoft.com/office/powerpoint/2010/main" val="38479782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2564904"/>
            <a:ext cx="8784976" cy="1569660"/>
          </a:xfrm>
          <a:prstGeom prst="rect">
            <a:avLst/>
          </a:prstGeom>
          <a:noFill/>
        </p:spPr>
        <p:txBody>
          <a:bodyPr wrap="square" rtlCol="0">
            <a:spAutoFit/>
          </a:bodyPr>
          <a:lstStyle/>
          <a:p>
            <a:pPr algn="ctr"/>
            <a:r>
              <a:rPr lang="en-US" sz="9600" dirty="0" smtClean="0"/>
              <a:t>End of hour 4</a:t>
            </a:r>
            <a:endParaRPr lang="nl-NL" sz="9600" dirty="0"/>
          </a:p>
        </p:txBody>
      </p:sp>
      <p:sp>
        <p:nvSpPr>
          <p:cNvPr id="2" name="Slide Number Placeholder 1"/>
          <p:cNvSpPr>
            <a:spLocks noGrp="1"/>
          </p:cNvSpPr>
          <p:nvPr>
            <p:ph type="sldNum" sz="quarter" idx="12"/>
          </p:nvPr>
        </p:nvSpPr>
        <p:spPr/>
        <p:txBody>
          <a:bodyPr/>
          <a:lstStyle/>
          <a:p>
            <a:fld id="{96E05B36-BBC8-49B2-8E44-E3D025E32FF0}" type="slidenum">
              <a:rPr lang="nl-NL" smtClean="0"/>
              <a:t>43</a:t>
            </a:fld>
            <a:endParaRPr lang="nl-NL"/>
          </a:p>
        </p:txBody>
      </p:sp>
    </p:spTree>
    <p:extLst>
      <p:ext uri="{BB962C8B-B14F-4D97-AF65-F5344CB8AC3E}">
        <p14:creationId xmlns:p14="http://schemas.microsoft.com/office/powerpoint/2010/main" val="18083619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Production Edgeworth box and the efficient production set</a:t>
            </a:r>
            <a:endParaRPr lang="nl-NL" dirty="0"/>
          </a:p>
        </p:txBody>
      </p:sp>
      <p:sp>
        <p:nvSpPr>
          <p:cNvPr id="4" name="Rectangle 3"/>
          <p:cNvSpPr/>
          <p:nvPr/>
        </p:nvSpPr>
        <p:spPr>
          <a:xfrm>
            <a:off x="1547664" y="2348880"/>
            <a:ext cx="5904656" cy="3096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6" name="Straight Arrow Connector 5"/>
          <p:cNvCxnSpPr/>
          <p:nvPr/>
        </p:nvCxnSpPr>
        <p:spPr>
          <a:xfrm>
            <a:off x="1619672" y="6021288"/>
            <a:ext cx="5904656"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899592" y="2348880"/>
            <a:ext cx="0" cy="309634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05617" y="3140968"/>
                <a:ext cx="57701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nl-NL" sz="3200" i="1" smtClean="0">
                              <a:latin typeface="Cambria Math"/>
                            </a:rPr>
                          </m:ctrlPr>
                        </m:accPr>
                        <m:e>
                          <m:r>
                            <a:rPr lang="en-GB" sz="3200" b="0" i="1" smtClean="0">
                              <a:latin typeface="Cambria Math"/>
                            </a:rPr>
                            <m:t>𝐾</m:t>
                          </m:r>
                        </m:e>
                      </m:acc>
                    </m:oMath>
                  </m:oMathPara>
                </a14:m>
                <a:endParaRPr lang="nl-NL"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205617" y="3140968"/>
                <a:ext cx="577017" cy="584775"/>
              </a:xfrm>
              <a:prstGeom prst="rect">
                <a:avLst/>
              </a:prstGeom>
              <a:blipFill rotWithShape="1">
                <a:blip r:embed="rId2"/>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114800" y="6046097"/>
                <a:ext cx="50404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nl-NL" sz="3200" i="1" smtClean="0">
                              <a:latin typeface="Cambria Math"/>
                            </a:rPr>
                          </m:ctrlPr>
                        </m:accPr>
                        <m:e>
                          <m:r>
                            <a:rPr lang="en-GB" sz="3200" b="0" i="1" smtClean="0">
                              <a:latin typeface="Cambria Math"/>
                            </a:rPr>
                            <m:t>𝐿</m:t>
                          </m:r>
                        </m:e>
                      </m:acc>
                    </m:oMath>
                  </m:oMathPara>
                </a14:m>
                <a:endParaRPr lang="nl-NL"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114800" y="6046097"/>
                <a:ext cx="504049" cy="584775"/>
              </a:xfrm>
              <a:prstGeom prst="rect">
                <a:avLst/>
              </a:prstGeom>
              <a:blipFill rotWithShape="1">
                <a:blip r:embed="rId3"/>
                <a:stretch>
                  <a:fillRect/>
                </a:stretch>
              </a:blipFill>
            </p:spPr>
            <p:txBody>
              <a:bodyPr/>
              <a:lstStyle/>
              <a:p>
                <a:r>
                  <a:rPr lang="nl-NL">
                    <a:noFill/>
                  </a:rPr>
                  <a:t> </a:t>
                </a:r>
              </a:p>
            </p:txBody>
          </p:sp>
        </mc:Fallback>
      </mc:AlternateContent>
      <p:sp>
        <p:nvSpPr>
          <p:cNvPr id="11" name="Oval 10"/>
          <p:cNvSpPr/>
          <p:nvPr/>
        </p:nvSpPr>
        <p:spPr>
          <a:xfrm flipH="1">
            <a:off x="1475655" y="5360071"/>
            <a:ext cx="216025" cy="13087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p:cNvSpPr/>
          <p:nvPr/>
        </p:nvSpPr>
        <p:spPr>
          <a:xfrm flipH="1">
            <a:off x="7344307" y="2283444"/>
            <a:ext cx="216025" cy="1308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13" name="TextBox 12"/>
              <p:cNvSpPr txBox="1"/>
              <p:nvPr/>
            </p:nvSpPr>
            <p:spPr>
              <a:xfrm>
                <a:off x="967567" y="5425507"/>
                <a:ext cx="5080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a:rPr>
                        <m:t>𝑥</m:t>
                      </m:r>
                    </m:oMath>
                  </m:oMathPara>
                </a14:m>
                <a:endParaRPr lang="nl-NL" sz="3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967567" y="5425507"/>
                <a:ext cx="508088" cy="584775"/>
              </a:xfrm>
              <a:prstGeom prst="rect">
                <a:avLst/>
              </a:prstGeom>
              <a:blipFill rotWithShape="1">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446978" y="1829541"/>
                <a:ext cx="5138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a:rPr>
                        <m:t>𝑦</m:t>
                      </m:r>
                    </m:oMath>
                  </m:oMathPara>
                </a14:m>
                <a:endParaRPr lang="nl-NL" sz="3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446978" y="1829541"/>
                <a:ext cx="513859" cy="584775"/>
              </a:xfrm>
              <a:prstGeom prst="rect">
                <a:avLst/>
              </a:prstGeom>
              <a:blipFill rotWithShape="1">
                <a:blip r:embed="rId5"/>
                <a:stretch>
                  <a:fillRect/>
                </a:stretch>
              </a:blipFill>
            </p:spPr>
            <p:txBody>
              <a:bodyPr/>
              <a:lstStyle/>
              <a:p>
                <a:r>
                  <a:rPr lang="nl-NL">
                    <a:noFill/>
                  </a:rPr>
                  <a:t> </a:t>
                </a:r>
              </a:p>
            </p:txBody>
          </p:sp>
        </mc:Fallback>
      </mc:AlternateContent>
      <p:cxnSp>
        <p:nvCxnSpPr>
          <p:cNvPr id="16" name="Straight Arrow Connector 15"/>
          <p:cNvCxnSpPr>
            <a:stCxn id="13" idx="0"/>
          </p:cNvCxnSpPr>
          <p:nvPr/>
        </p:nvCxnSpPr>
        <p:spPr>
          <a:xfrm flipV="1">
            <a:off x="1221611" y="3897052"/>
            <a:ext cx="0" cy="15284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583667" y="5717894"/>
            <a:ext cx="14041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899592" y="3312277"/>
                <a:ext cx="70506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𝑥</m:t>
                          </m:r>
                        </m:sub>
                      </m:sSub>
                    </m:oMath>
                  </m:oMathPara>
                </a14:m>
                <a:endParaRPr lang="nl-NL" sz="3200" dirty="0"/>
              </a:p>
            </p:txBody>
          </p:sp>
        </mc:Choice>
        <mc:Fallback xmlns="">
          <p:sp>
            <p:nvSpPr>
              <p:cNvPr id="19" name="Rectangle 18"/>
              <p:cNvSpPr>
                <a:spLocks noRot="1" noChangeAspect="1" noMove="1" noResize="1" noEditPoints="1" noAdjustHandles="1" noChangeArrowheads="1" noChangeShapeType="1" noTextEdit="1"/>
              </p:cNvSpPr>
              <p:nvPr/>
            </p:nvSpPr>
            <p:spPr>
              <a:xfrm>
                <a:off x="899592" y="3312277"/>
                <a:ext cx="705065" cy="584775"/>
              </a:xfrm>
              <a:prstGeom prst="rect">
                <a:avLst/>
              </a:prstGeom>
              <a:blipFill rotWithShape="1">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2987824" y="5425507"/>
                <a:ext cx="69224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ea typeface="Cambria Math"/>
                            </a:rPr>
                            <m:t>ℓ</m:t>
                          </m:r>
                        </m:e>
                        <m:sub>
                          <m:r>
                            <a:rPr lang="en-GB" sz="3200" b="0" i="1" smtClean="0">
                              <a:latin typeface="Cambria Math"/>
                            </a:rPr>
                            <m:t>𝑥</m:t>
                          </m:r>
                        </m:sub>
                      </m:sSub>
                    </m:oMath>
                  </m:oMathPara>
                </a14:m>
                <a:endParaRPr lang="nl-NL" sz="3200" dirty="0"/>
              </a:p>
            </p:txBody>
          </p:sp>
        </mc:Choice>
        <mc:Fallback xmlns="">
          <p:sp>
            <p:nvSpPr>
              <p:cNvPr id="21" name="Rectangle 20"/>
              <p:cNvSpPr>
                <a:spLocks noRot="1" noChangeAspect="1" noMove="1" noResize="1" noEditPoints="1" noAdjustHandles="1" noChangeArrowheads="1" noChangeShapeType="1" noTextEdit="1"/>
              </p:cNvSpPr>
              <p:nvPr/>
            </p:nvSpPr>
            <p:spPr>
              <a:xfrm>
                <a:off x="2987824" y="5425507"/>
                <a:ext cx="692241" cy="584775"/>
              </a:xfrm>
              <a:prstGeom prst="rect">
                <a:avLst/>
              </a:prstGeom>
              <a:blipFill rotWithShape="1">
                <a:blip r:embed="rId7"/>
                <a:stretch>
                  <a:fillRect/>
                </a:stretch>
              </a:blipFill>
            </p:spPr>
            <p:txBody>
              <a:bodyPr/>
              <a:lstStyle/>
              <a:p>
                <a:r>
                  <a:rPr lang="nl-NL">
                    <a:noFill/>
                  </a:rPr>
                  <a:t> </a:t>
                </a:r>
              </a:p>
            </p:txBody>
          </p:sp>
        </mc:Fallback>
      </mc:AlternateContent>
      <p:cxnSp>
        <p:nvCxnSpPr>
          <p:cNvPr id="23" name="Straight Arrow Connector 22"/>
          <p:cNvCxnSpPr/>
          <p:nvPr/>
        </p:nvCxnSpPr>
        <p:spPr>
          <a:xfrm>
            <a:off x="7960837" y="2414316"/>
            <a:ext cx="0" cy="11903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7608304" y="3624392"/>
                <a:ext cx="717183" cy="6236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𝑦</m:t>
                          </m:r>
                        </m:sub>
                      </m:sSub>
                    </m:oMath>
                  </m:oMathPara>
                </a14:m>
                <a:endParaRPr lang="nl-NL" sz="3200" dirty="0"/>
              </a:p>
            </p:txBody>
          </p:sp>
        </mc:Choice>
        <mc:Fallback xmlns="">
          <p:sp>
            <p:nvSpPr>
              <p:cNvPr id="24" name="Rectangle 23"/>
              <p:cNvSpPr>
                <a:spLocks noRot="1" noChangeAspect="1" noMove="1" noResize="1" noEditPoints="1" noAdjustHandles="1" noChangeArrowheads="1" noChangeShapeType="1" noTextEdit="1"/>
              </p:cNvSpPr>
              <p:nvPr/>
            </p:nvSpPr>
            <p:spPr>
              <a:xfrm>
                <a:off x="7608304" y="3624392"/>
                <a:ext cx="717183" cy="623632"/>
              </a:xfrm>
              <a:prstGeom prst="rect">
                <a:avLst/>
              </a:prstGeom>
              <a:blipFill rotWithShape="1">
                <a:blip r:embed="rId8"/>
                <a:stretch>
                  <a:fillRect/>
                </a:stretch>
              </a:blipFill>
            </p:spPr>
            <p:txBody>
              <a:bodyPr/>
              <a:lstStyle/>
              <a:p>
                <a:r>
                  <a:rPr lang="nl-NL">
                    <a:noFill/>
                  </a:rPr>
                  <a:t> </a:t>
                </a:r>
              </a:p>
            </p:txBody>
          </p:sp>
        </mc:Fallback>
      </mc:AlternateContent>
      <p:cxnSp>
        <p:nvCxnSpPr>
          <p:cNvPr id="26" name="Straight Arrow Connector 25"/>
          <p:cNvCxnSpPr/>
          <p:nvPr/>
        </p:nvCxnSpPr>
        <p:spPr>
          <a:xfrm flipH="1">
            <a:off x="5436096" y="1916832"/>
            <a:ext cx="190821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4875753" y="1624444"/>
                <a:ext cx="704359" cy="6236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ea typeface="Cambria Math"/>
                            </a:rPr>
                            <m:t>ℓ</m:t>
                          </m:r>
                        </m:e>
                        <m:sub>
                          <m:r>
                            <a:rPr lang="en-GB" sz="3200" b="0" i="1" smtClean="0">
                              <a:latin typeface="Cambria Math"/>
                            </a:rPr>
                            <m:t>𝑦</m:t>
                          </m:r>
                        </m:sub>
                      </m:sSub>
                    </m:oMath>
                  </m:oMathPara>
                </a14:m>
                <a:endParaRPr lang="nl-NL" sz="3200" dirty="0"/>
              </a:p>
            </p:txBody>
          </p:sp>
        </mc:Choice>
        <mc:Fallback xmlns="">
          <p:sp>
            <p:nvSpPr>
              <p:cNvPr id="27" name="Rectangle 26"/>
              <p:cNvSpPr>
                <a:spLocks noRot="1" noChangeAspect="1" noMove="1" noResize="1" noEditPoints="1" noAdjustHandles="1" noChangeArrowheads="1" noChangeShapeType="1" noTextEdit="1"/>
              </p:cNvSpPr>
              <p:nvPr/>
            </p:nvSpPr>
            <p:spPr>
              <a:xfrm>
                <a:off x="4875753" y="1624444"/>
                <a:ext cx="704359" cy="623632"/>
              </a:xfrm>
              <a:prstGeom prst="rect">
                <a:avLst/>
              </a:prstGeom>
              <a:blipFill rotWithShape="1">
                <a:blip r:embed="rId9"/>
                <a:stretch>
                  <a:fillRect/>
                </a:stretch>
              </a:blipFill>
            </p:spPr>
            <p:txBody>
              <a:bodyPr/>
              <a:lstStyle/>
              <a:p>
                <a:r>
                  <a:rPr lang="nl-NL">
                    <a:noFill/>
                  </a:rPr>
                  <a:t> </a:t>
                </a:r>
              </a:p>
            </p:txBody>
          </p:sp>
        </mc:Fallback>
      </mc:AlternateContent>
      <p:sp>
        <p:nvSpPr>
          <p:cNvPr id="28" name="Freeform 27"/>
          <p:cNvSpPr/>
          <p:nvPr/>
        </p:nvSpPr>
        <p:spPr>
          <a:xfrm>
            <a:off x="1963080" y="3972917"/>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Freeform 28"/>
          <p:cNvSpPr/>
          <p:nvPr/>
        </p:nvSpPr>
        <p:spPr>
          <a:xfrm>
            <a:off x="2892055" y="3476087"/>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Freeform 29"/>
          <p:cNvSpPr/>
          <p:nvPr/>
        </p:nvSpPr>
        <p:spPr>
          <a:xfrm>
            <a:off x="4400464" y="3233214"/>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Freeform 30"/>
          <p:cNvSpPr/>
          <p:nvPr/>
        </p:nvSpPr>
        <p:spPr>
          <a:xfrm>
            <a:off x="5877829" y="2715234"/>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Freeform 31"/>
          <p:cNvSpPr/>
          <p:nvPr/>
        </p:nvSpPr>
        <p:spPr>
          <a:xfrm rot="10567012">
            <a:off x="1641145" y="4447762"/>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Freeform 32"/>
          <p:cNvSpPr/>
          <p:nvPr/>
        </p:nvSpPr>
        <p:spPr>
          <a:xfrm rot="10567012">
            <a:off x="2445663" y="3822550"/>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Freeform 33"/>
          <p:cNvSpPr/>
          <p:nvPr/>
        </p:nvSpPr>
        <p:spPr>
          <a:xfrm rot="10567012">
            <a:off x="3885823" y="3534518"/>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Freeform 34"/>
          <p:cNvSpPr/>
          <p:nvPr/>
        </p:nvSpPr>
        <p:spPr>
          <a:xfrm rot="10567012">
            <a:off x="5325983" y="3007602"/>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36" name="Rectangle 35"/>
              <p:cNvSpPr/>
              <p:nvPr/>
            </p:nvSpPr>
            <p:spPr>
              <a:xfrm>
                <a:off x="1800984" y="3407870"/>
                <a:ext cx="67236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1</m:t>
                          </m:r>
                        </m:sub>
                      </m:sSub>
                    </m:oMath>
                  </m:oMathPara>
                </a14:m>
                <a:endParaRPr lang="nl-NL" sz="3200" dirty="0"/>
              </a:p>
            </p:txBody>
          </p:sp>
        </mc:Choice>
        <mc:Fallback xmlns="">
          <p:sp>
            <p:nvSpPr>
              <p:cNvPr id="36" name="Rectangle 35"/>
              <p:cNvSpPr>
                <a:spLocks noRot="1" noChangeAspect="1" noMove="1" noResize="1" noEditPoints="1" noAdjustHandles="1" noChangeArrowheads="1" noChangeShapeType="1" noTextEdit="1"/>
              </p:cNvSpPr>
              <p:nvPr/>
            </p:nvSpPr>
            <p:spPr>
              <a:xfrm>
                <a:off x="1800984" y="3407870"/>
                <a:ext cx="672364" cy="584775"/>
              </a:xfrm>
              <a:prstGeom prst="rect">
                <a:avLst/>
              </a:prstGeom>
              <a:blipFill rotWithShape="1">
                <a:blip r:embed="rId10"/>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2099436" y="4869160"/>
                <a:ext cx="66704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4</m:t>
                          </m:r>
                        </m:sub>
                      </m:sSub>
                    </m:oMath>
                  </m:oMathPara>
                </a14:m>
                <a:endParaRPr lang="nl-NL" sz="3200" dirty="0"/>
              </a:p>
            </p:txBody>
          </p:sp>
        </mc:Choice>
        <mc:Fallback xmlns="">
          <p:sp>
            <p:nvSpPr>
              <p:cNvPr id="37" name="Rectangle 36"/>
              <p:cNvSpPr>
                <a:spLocks noRot="1" noChangeAspect="1" noMove="1" noResize="1" noEditPoints="1" noAdjustHandles="1" noChangeArrowheads="1" noChangeShapeType="1" noTextEdit="1"/>
              </p:cNvSpPr>
              <p:nvPr/>
            </p:nvSpPr>
            <p:spPr>
              <a:xfrm>
                <a:off x="2099436" y="4869160"/>
                <a:ext cx="667041" cy="584775"/>
              </a:xfrm>
              <a:prstGeom prst="rect">
                <a:avLst/>
              </a:prstGeom>
              <a:blipFill rotWithShape="1">
                <a:blip r:embed="rId11"/>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814419" y="3068960"/>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2</m:t>
                          </m:r>
                        </m:sub>
                      </m:sSub>
                    </m:oMath>
                  </m:oMathPara>
                </a14:m>
                <a:endParaRPr lang="nl-NL" sz="3200" dirty="0"/>
              </a:p>
            </p:txBody>
          </p:sp>
        </mc:Choice>
        <mc:Fallback xmlns="">
          <p:sp>
            <p:nvSpPr>
              <p:cNvPr id="38" name="Rectangle 37"/>
              <p:cNvSpPr>
                <a:spLocks noRot="1" noChangeAspect="1" noMove="1" noResize="1" noEditPoints="1" noAdjustHandles="1" noChangeArrowheads="1" noChangeShapeType="1" noTextEdit="1"/>
              </p:cNvSpPr>
              <p:nvPr/>
            </p:nvSpPr>
            <p:spPr>
              <a:xfrm>
                <a:off x="2814419" y="3068960"/>
                <a:ext cx="681853" cy="584775"/>
              </a:xfrm>
              <a:prstGeom prst="rect">
                <a:avLst/>
              </a:prstGeom>
              <a:blipFill rotWithShape="1">
                <a:blip r:embed="rId12"/>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112871" y="4530250"/>
                <a:ext cx="68461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3</m:t>
                          </m:r>
                        </m:sub>
                      </m:sSub>
                    </m:oMath>
                  </m:oMathPara>
                </a14:m>
                <a:endParaRPr lang="nl-NL" sz="3200" dirty="0"/>
              </a:p>
            </p:txBody>
          </p:sp>
        </mc:Choice>
        <mc:Fallback xmlns="">
          <p:sp>
            <p:nvSpPr>
              <p:cNvPr id="39" name="Rectangle 38"/>
              <p:cNvSpPr>
                <a:spLocks noRot="1" noChangeAspect="1" noMove="1" noResize="1" noEditPoints="1" noAdjustHandles="1" noChangeArrowheads="1" noChangeShapeType="1" noTextEdit="1"/>
              </p:cNvSpPr>
              <p:nvPr/>
            </p:nvSpPr>
            <p:spPr>
              <a:xfrm>
                <a:off x="3112871" y="4530250"/>
                <a:ext cx="684611" cy="584775"/>
              </a:xfrm>
              <a:prstGeom prst="rect">
                <a:avLst/>
              </a:prstGeom>
              <a:blipFill rotWithShape="1">
                <a:blip r:embed="rId1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4110563" y="2708920"/>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3</m:t>
                          </m:r>
                        </m:sub>
                      </m:sSub>
                    </m:oMath>
                  </m:oMathPara>
                </a14:m>
                <a:endParaRPr lang="nl-NL" sz="3200" dirty="0"/>
              </a:p>
            </p:txBody>
          </p:sp>
        </mc:Choice>
        <mc:Fallback xmlns="">
          <p:sp>
            <p:nvSpPr>
              <p:cNvPr id="40" name="Rectangle 39"/>
              <p:cNvSpPr>
                <a:spLocks noRot="1" noChangeAspect="1" noMove="1" noResize="1" noEditPoints="1" noAdjustHandles="1" noChangeArrowheads="1" noChangeShapeType="1" noTextEdit="1"/>
              </p:cNvSpPr>
              <p:nvPr/>
            </p:nvSpPr>
            <p:spPr>
              <a:xfrm>
                <a:off x="4110563" y="2708920"/>
                <a:ext cx="681853" cy="584775"/>
              </a:xfrm>
              <a:prstGeom prst="rect">
                <a:avLst/>
              </a:prstGeom>
              <a:blipFill rotWithShape="1">
                <a:blip r:embed="rId1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409015" y="4170210"/>
                <a:ext cx="68461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2</m:t>
                          </m:r>
                        </m:sub>
                      </m:sSub>
                    </m:oMath>
                  </m:oMathPara>
                </a14:m>
                <a:endParaRPr lang="nl-NL" sz="3200" dirty="0"/>
              </a:p>
            </p:txBody>
          </p:sp>
        </mc:Choice>
        <mc:Fallback xmlns="">
          <p:sp>
            <p:nvSpPr>
              <p:cNvPr id="41" name="Rectangle 40"/>
              <p:cNvSpPr>
                <a:spLocks noRot="1" noChangeAspect="1" noMove="1" noResize="1" noEditPoints="1" noAdjustHandles="1" noChangeArrowheads="1" noChangeShapeType="1" noTextEdit="1"/>
              </p:cNvSpPr>
              <p:nvPr/>
            </p:nvSpPr>
            <p:spPr>
              <a:xfrm>
                <a:off x="4409015" y="4170210"/>
                <a:ext cx="684611" cy="584775"/>
              </a:xfrm>
              <a:prstGeom prst="rect">
                <a:avLst/>
              </a:prstGeom>
              <a:blipFill rotWithShape="1">
                <a:blip r:embed="rId1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5652120" y="2276872"/>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4</m:t>
                          </m:r>
                        </m:sub>
                      </m:sSub>
                    </m:oMath>
                  </m:oMathPara>
                </a14:m>
                <a:endParaRPr lang="nl-NL" sz="3200" dirty="0"/>
              </a:p>
            </p:txBody>
          </p:sp>
        </mc:Choice>
        <mc:Fallback xmlns="">
          <p:sp>
            <p:nvSpPr>
              <p:cNvPr id="42" name="Rectangle 41"/>
              <p:cNvSpPr>
                <a:spLocks noRot="1" noChangeAspect="1" noMove="1" noResize="1" noEditPoints="1" noAdjustHandles="1" noChangeArrowheads="1" noChangeShapeType="1" noTextEdit="1"/>
              </p:cNvSpPr>
              <p:nvPr/>
            </p:nvSpPr>
            <p:spPr>
              <a:xfrm>
                <a:off x="5652120" y="2276872"/>
                <a:ext cx="681853" cy="584775"/>
              </a:xfrm>
              <a:prstGeom prst="rect">
                <a:avLst/>
              </a:prstGeom>
              <a:blipFill rotWithShape="1">
                <a:blip r:embed="rId1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5950572" y="3738162"/>
                <a:ext cx="67512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1</m:t>
                          </m:r>
                        </m:sub>
                      </m:sSub>
                    </m:oMath>
                  </m:oMathPara>
                </a14:m>
                <a:endParaRPr lang="nl-NL" sz="3200" dirty="0"/>
              </a:p>
            </p:txBody>
          </p:sp>
        </mc:Choice>
        <mc:Fallback xmlns="">
          <p:sp>
            <p:nvSpPr>
              <p:cNvPr id="43" name="Rectangle 42"/>
              <p:cNvSpPr>
                <a:spLocks noRot="1" noChangeAspect="1" noMove="1" noResize="1" noEditPoints="1" noAdjustHandles="1" noChangeArrowheads="1" noChangeShapeType="1" noTextEdit="1"/>
              </p:cNvSpPr>
              <p:nvPr/>
            </p:nvSpPr>
            <p:spPr>
              <a:xfrm>
                <a:off x="5950572" y="3738162"/>
                <a:ext cx="675121" cy="584775"/>
              </a:xfrm>
              <a:prstGeom prst="rect">
                <a:avLst/>
              </a:prstGeom>
              <a:blipFill rotWithShape="1">
                <a:blip r:embed="rId17"/>
                <a:stretch>
                  <a:fillRect/>
                </a:stretch>
              </a:blipFill>
            </p:spPr>
            <p:txBody>
              <a:bodyPr/>
              <a:lstStyle/>
              <a:p>
                <a:r>
                  <a:rPr lang="nl-NL">
                    <a:noFill/>
                  </a:rPr>
                  <a:t> </a:t>
                </a:r>
              </a:p>
            </p:txBody>
          </p:sp>
        </mc:Fallback>
      </mc:AlternateContent>
      <p:sp>
        <p:nvSpPr>
          <p:cNvPr id="44" name="Freeform 43"/>
          <p:cNvSpPr/>
          <p:nvPr/>
        </p:nvSpPr>
        <p:spPr>
          <a:xfrm>
            <a:off x="1616149" y="2360428"/>
            <a:ext cx="5826642" cy="3062177"/>
          </a:xfrm>
          <a:custGeom>
            <a:avLst/>
            <a:gdLst>
              <a:gd name="connsiteX0" fmla="*/ 0 w 5826642"/>
              <a:gd name="connsiteY0" fmla="*/ 3062177 h 3062177"/>
              <a:gd name="connsiteX1" fmla="*/ 637953 w 5826642"/>
              <a:gd name="connsiteY1" fmla="*/ 2339163 h 3062177"/>
              <a:gd name="connsiteX2" fmla="*/ 1637414 w 5826642"/>
              <a:gd name="connsiteY2" fmla="*/ 1828800 h 3062177"/>
              <a:gd name="connsiteX3" fmla="*/ 3104707 w 5826642"/>
              <a:gd name="connsiteY3" fmla="*/ 1552353 h 3062177"/>
              <a:gd name="connsiteX4" fmla="*/ 4444409 w 5826642"/>
              <a:gd name="connsiteY4" fmla="*/ 999460 h 3062177"/>
              <a:gd name="connsiteX5" fmla="*/ 5826642 w 5826642"/>
              <a:gd name="connsiteY5" fmla="*/ 0 h 306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6642" h="3062177">
                <a:moveTo>
                  <a:pt x="0" y="3062177"/>
                </a:moveTo>
                <a:cubicBezTo>
                  <a:pt x="182525" y="2803451"/>
                  <a:pt x="365051" y="2544726"/>
                  <a:pt x="637953" y="2339163"/>
                </a:cubicBezTo>
                <a:cubicBezTo>
                  <a:pt x="910855" y="2133600"/>
                  <a:pt x="1226288" y="1959935"/>
                  <a:pt x="1637414" y="1828800"/>
                </a:cubicBezTo>
                <a:cubicBezTo>
                  <a:pt x="2048540" y="1697665"/>
                  <a:pt x="2636875" y="1690576"/>
                  <a:pt x="3104707" y="1552353"/>
                </a:cubicBezTo>
                <a:cubicBezTo>
                  <a:pt x="3572539" y="1414130"/>
                  <a:pt x="3990753" y="1258185"/>
                  <a:pt x="4444409" y="999460"/>
                </a:cubicBezTo>
                <a:cubicBezTo>
                  <a:pt x="4898065" y="740735"/>
                  <a:pt x="5362353" y="370367"/>
                  <a:pt x="5826642" y="0"/>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TextBox 45"/>
          <p:cNvSpPr txBox="1"/>
          <p:nvPr/>
        </p:nvSpPr>
        <p:spPr>
          <a:xfrm>
            <a:off x="6398517" y="2996952"/>
            <a:ext cx="2061915" cy="646331"/>
          </a:xfrm>
          <a:prstGeom prst="rect">
            <a:avLst/>
          </a:prstGeom>
          <a:noFill/>
        </p:spPr>
        <p:txBody>
          <a:bodyPr wrap="square" rtlCol="0">
            <a:spAutoFit/>
          </a:bodyPr>
          <a:lstStyle/>
          <a:p>
            <a:r>
              <a:rPr lang="en-GB" dirty="0" smtClean="0"/>
              <a:t>Efficient production set</a:t>
            </a:r>
            <a:endParaRPr lang="nl-NL" dirty="0"/>
          </a:p>
        </p:txBody>
      </p:sp>
      <p:cxnSp>
        <p:nvCxnSpPr>
          <p:cNvPr id="48" name="Straight Connector 47"/>
          <p:cNvCxnSpPr/>
          <p:nvPr/>
        </p:nvCxnSpPr>
        <p:spPr>
          <a:xfrm>
            <a:off x="5580112" y="2852936"/>
            <a:ext cx="1011704" cy="9546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405208" y="3717032"/>
            <a:ext cx="1335144" cy="1477328"/>
          </a:xfrm>
          <a:prstGeom prst="rect">
            <a:avLst/>
          </a:prstGeom>
          <a:noFill/>
        </p:spPr>
        <p:txBody>
          <a:bodyPr wrap="square" rtlCol="0">
            <a:spAutoFit/>
          </a:bodyPr>
          <a:lstStyle/>
          <a:p>
            <a:r>
              <a:rPr lang="en-GB" dirty="0" smtClean="0"/>
              <a:t>Slope = -w/r = implicit price ratio of </a:t>
            </a:r>
            <a:r>
              <a:rPr lang="en-GB" dirty="0" err="1" smtClean="0"/>
              <a:t>labor</a:t>
            </a:r>
            <a:r>
              <a:rPr lang="en-GB" dirty="0"/>
              <a:t> </a:t>
            </a:r>
            <a:r>
              <a:rPr lang="en-GB" dirty="0" smtClean="0"/>
              <a:t>to capital</a:t>
            </a:r>
            <a:endParaRPr lang="nl-NL" dirty="0"/>
          </a:p>
        </p:txBody>
      </p:sp>
      <p:sp>
        <p:nvSpPr>
          <p:cNvPr id="50" name="TextBox 49"/>
          <p:cNvSpPr txBox="1"/>
          <p:nvPr/>
        </p:nvSpPr>
        <p:spPr>
          <a:xfrm>
            <a:off x="4792416" y="6046097"/>
            <a:ext cx="1833277" cy="584775"/>
          </a:xfrm>
          <a:prstGeom prst="rect">
            <a:avLst/>
          </a:prstGeom>
          <a:noFill/>
        </p:spPr>
        <p:txBody>
          <a:bodyPr wrap="square" rtlCol="0">
            <a:spAutoFit/>
          </a:bodyPr>
          <a:lstStyle/>
          <a:p>
            <a:r>
              <a:rPr lang="en-GB" sz="3200" dirty="0" smtClean="0"/>
              <a:t>(</a:t>
            </a:r>
            <a:r>
              <a:rPr lang="en-GB" sz="3200" dirty="0" err="1" smtClean="0"/>
              <a:t>Labor</a:t>
            </a:r>
            <a:r>
              <a:rPr lang="en-GB" sz="3200" dirty="0" smtClean="0"/>
              <a:t>)</a:t>
            </a:r>
            <a:endParaRPr lang="nl-NL" sz="3200" dirty="0"/>
          </a:p>
        </p:txBody>
      </p:sp>
      <p:sp>
        <p:nvSpPr>
          <p:cNvPr id="51" name="TextBox 50"/>
          <p:cNvSpPr txBox="1"/>
          <p:nvPr/>
        </p:nvSpPr>
        <p:spPr>
          <a:xfrm rot="16200000">
            <a:off x="-444739" y="4197267"/>
            <a:ext cx="1833277" cy="584775"/>
          </a:xfrm>
          <a:prstGeom prst="rect">
            <a:avLst/>
          </a:prstGeom>
          <a:noFill/>
        </p:spPr>
        <p:txBody>
          <a:bodyPr wrap="square" rtlCol="0">
            <a:spAutoFit/>
          </a:bodyPr>
          <a:lstStyle/>
          <a:p>
            <a:r>
              <a:rPr lang="en-GB" sz="3200" dirty="0" smtClean="0"/>
              <a:t>(Capital)</a:t>
            </a:r>
            <a:endParaRPr lang="nl-NL" sz="3200" dirty="0"/>
          </a:p>
        </p:txBody>
      </p:sp>
    </p:spTree>
    <p:extLst>
      <p:ext uri="{BB962C8B-B14F-4D97-AF65-F5344CB8AC3E}">
        <p14:creationId xmlns:p14="http://schemas.microsoft.com/office/powerpoint/2010/main" val="3982609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Efficient allocation of inputs and efficient production set</a:t>
            </a:r>
            <a:endParaRPr lang="nl-NL" dirty="0"/>
          </a:p>
        </p:txBody>
      </p:sp>
      <p:sp>
        <p:nvSpPr>
          <p:cNvPr id="3" name="Content Placeholder 2"/>
          <p:cNvSpPr>
            <a:spLocks noGrp="1"/>
          </p:cNvSpPr>
          <p:nvPr>
            <p:ph idx="1"/>
          </p:nvPr>
        </p:nvSpPr>
        <p:spPr/>
        <p:txBody>
          <a:bodyPr/>
          <a:lstStyle/>
          <a:p>
            <a:pPr marL="0" indent="0">
              <a:buNone/>
            </a:pPr>
            <a:r>
              <a:rPr lang="en-GB" dirty="0" smtClean="0"/>
              <a:t>Efficient allocation of inputs: an allocation of inputs to the production of outputs such that it is not possible to produce more of one good without producing less of another</a:t>
            </a:r>
          </a:p>
          <a:p>
            <a:pPr marL="0" indent="0">
              <a:buNone/>
            </a:pPr>
            <a:r>
              <a:rPr lang="en-GB" dirty="0" smtClean="0"/>
              <a:t>Efficient production set: set of efficient allocation of inputs for all possible level of outputs</a:t>
            </a:r>
            <a:endParaRPr lang="nl-NL" dirty="0"/>
          </a:p>
        </p:txBody>
      </p:sp>
    </p:spTree>
    <p:extLst>
      <p:ext uri="{BB962C8B-B14F-4D97-AF65-F5344CB8AC3E}">
        <p14:creationId xmlns:p14="http://schemas.microsoft.com/office/powerpoint/2010/main" val="259484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Production possibility frontier</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1612776"/>
              </a:xfrm>
            </p:spPr>
            <p:txBody>
              <a:bodyPr/>
              <a:lstStyle/>
              <a:p>
                <a:pPr marL="0" indent="0">
                  <a:buNone/>
                </a:pPr>
                <a:r>
                  <a:rPr lang="en-GB" dirty="0" smtClean="0"/>
                  <a:t>All efficient combinations of </a:t>
                </a:r>
                <a14:m>
                  <m:oMath xmlns:m="http://schemas.openxmlformats.org/officeDocument/2006/math">
                    <m:r>
                      <a:rPr lang="en-GB" b="0" i="1" smtClean="0">
                        <a:latin typeface="Cambria Math"/>
                      </a:rPr>
                      <m:t>𝑥</m:t>
                    </m:r>
                  </m:oMath>
                </a14:m>
                <a:r>
                  <a:rPr lang="nl-NL" dirty="0" smtClean="0"/>
                  <a:t> and </a:t>
                </a:r>
                <a14:m>
                  <m:oMath xmlns:m="http://schemas.openxmlformats.org/officeDocument/2006/math">
                    <m:r>
                      <a:rPr lang="en-GB" b="0" i="1" smtClean="0">
                        <a:latin typeface="Cambria Math"/>
                      </a:rPr>
                      <m:t>𝑦</m:t>
                    </m:r>
                  </m:oMath>
                </a14:m>
                <a:r>
                  <a:rPr lang="nl-NL" dirty="0" smtClean="0"/>
                  <a:t> </a:t>
                </a:r>
                <a:r>
                  <a:rPr lang="nl-NL" dirty="0" err="1" smtClean="0"/>
                  <a:t>that</a:t>
                </a:r>
                <a:r>
                  <a:rPr lang="nl-NL" dirty="0" smtClean="0"/>
                  <a:t> </a:t>
                </a:r>
                <a:r>
                  <a:rPr lang="nl-NL" dirty="0" err="1" smtClean="0"/>
                  <a:t>an</a:t>
                </a:r>
                <a:r>
                  <a:rPr lang="nl-NL" dirty="0" smtClean="0"/>
                  <a:t> </a:t>
                </a:r>
                <a:r>
                  <a:rPr lang="nl-NL" dirty="0" err="1" smtClean="0"/>
                  <a:t>economy</a:t>
                </a:r>
                <a:r>
                  <a:rPr lang="nl-NL" dirty="0" smtClean="0"/>
                  <a:t> </a:t>
                </a:r>
                <a:r>
                  <a:rPr lang="nl-NL" dirty="0" err="1" smtClean="0"/>
                  <a:t>can</a:t>
                </a:r>
                <a:r>
                  <a:rPr lang="nl-NL" dirty="0" smtClean="0"/>
                  <a:t> produce </a:t>
                </a:r>
                <a:r>
                  <a:rPr lang="nl-NL" dirty="0" err="1" smtClean="0"/>
                  <a:t>given</a:t>
                </a:r>
                <a:r>
                  <a:rPr lang="nl-NL" dirty="0" smtClean="0"/>
                  <a:t> </a:t>
                </a:r>
                <a:r>
                  <a:rPr lang="nl-NL" dirty="0" err="1" smtClean="0"/>
                  <a:t>its</a:t>
                </a:r>
                <a:r>
                  <a:rPr lang="nl-NL" dirty="0" smtClean="0"/>
                  <a:t> resources and </a:t>
                </a:r>
                <a:r>
                  <a:rPr lang="nl-NL" dirty="0" err="1" smtClean="0"/>
                  <a:t>technology</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1612776"/>
              </a:xfrm>
              <a:blipFill rotWithShape="1">
                <a:blip r:embed="rId2"/>
                <a:stretch>
                  <a:fillRect l="-1852" t="-4545" b="-8712"/>
                </a:stretch>
              </a:blipFill>
            </p:spPr>
            <p:txBody>
              <a:bodyPr/>
              <a:lstStyle/>
              <a:p>
                <a:r>
                  <a:rPr lang="nl-NL">
                    <a:noFill/>
                  </a:rPr>
                  <a:t> </a:t>
                </a:r>
              </a:p>
            </p:txBody>
          </p:sp>
        </mc:Fallback>
      </mc:AlternateContent>
      <p:cxnSp>
        <p:nvCxnSpPr>
          <p:cNvPr id="5" name="Straight Arrow Connector 4"/>
          <p:cNvCxnSpPr/>
          <p:nvPr/>
        </p:nvCxnSpPr>
        <p:spPr>
          <a:xfrm flipV="1">
            <a:off x="1547664" y="3573016"/>
            <a:ext cx="0"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547664" y="6237312"/>
            <a:ext cx="46085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1552353" y="3848986"/>
            <a:ext cx="2934587" cy="2388326"/>
          </a:xfrm>
          <a:custGeom>
            <a:avLst/>
            <a:gdLst>
              <a:gd name="connsiteX0" fmla="*/ 0 w 2934587"/>
              <a:gd name="connsiteY0" fmla="*/ 0 h 2445488"/>
              <a:gd name="connsiteX1" fmla="*/ 765545 w 2934587"/>
              <a:gd name="connsiteY1" fmla="*/ 191386 h 2445488"/>
              <a:gd name="connsiteX2" fmla="*/ 1722475 w 2934587"/>
              <a:gd name="connsiteY2" fmla="*/ 808074 h 2445488"/>
              <a:gd name="connsiteX3" fmla="*/ 2402959 w 2934587"/>
              <a:gd name="connsiteY3" fmla="*/ 1594884 h 2445488"/>
              <a:gd name="connsiteX4" fmla="*/ 2934587 w 2934587"/>
              <a:gd name="connsiteY4" fmla="*/ 2445488 h 244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587" h="2445488">
                <a:moveTo>
                  <a:pt x="0" y="0"/>
                </a:moveTo>
                <a:cubicBezTo>
                  <a:pt x="239233" y="28353"/>
                  <a:pt x="478466" y="56707"/>
                  <a:pt x="765545" y="191386"/>
                </a:cubicBezTo>
                <a:cubicBezTo>
                  <a:pt x="1052624" y="326065"/>
                  <a:pt x="1449573" y="574158"/>
                  <a:pt x="1722475" y="808074"/>
                </a:cubicBezTo>
                <a:cubicBezTo>
                  <a:pt x="1995377" y="1041990"/>
                  <a:pt x="2200940" y="1321982"/>
                  <a:pt x="2402959" y="1594884"/>
                </a:cubicBezTo>
                <a:cubicBezTo>
                  <a:pt x="2604978" y="1867786"/>
                  <a:pt x="2769782" y="2156637"/>
                  <a:pt x="2934587" y="244548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10" name="TextBox 9"/>
              <p:cNvSpPr txBox="1"/>
              <p:nvPr/>
            </p:nvSpPr>
            <p:spPr>
              <a:xfrm>
                <a:off x="5781102" y="6258577"/>
                <a:ext cx="5080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a:rPr>
                        <m:t>𝑥</m:t>
                      </m:r>
                    </m:oMath>
                  </m:oMathPara>
                </a14:m>
                <a:endParaRPr lang="nl-NL"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1102" y="6258577"/>
                <a:ext cx="508088" cy="584775"/>
              </a:xfrm>
              <a:prstGeom prst="rect">
                <a:avLst/>
              </a:prstGeom>
              <a:blipFill rotWithShape="1">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77821" y="3140968"/>
                <a:ext cx="5138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a:rPr>
                        <m:t>𝑦</m:t>
                      </m:r>
                    </m:oMath>
                  </m:oMathPara>
                </a14:m>
                <a:endParaRPr lang="nl-NL"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177821" y="3140968"/>
                <a:ext cx="513859" cy="584775"/>
              </a:xfrm>
              <a:prstGeom prst="rect">
                <a:avLst/>
              </a:prstGeom>
              <a:blipFill rotWithShape="1">
                <a:blip r:embed="rId4"/>
                <a:stretch>
                  <a:fillRect/>
                </a:stretch>
              </a:blipFill>
            </p:spPr>
            <p:txBody>
              <a:bodyPr/>
              <a:lstStyle/>
              <a:p>
                <a:r>
                  <a:rPr lang="nl-NL">
                    <a:noFill/>
                  </a:rPr>
                  <a:t> </a:t>
                </a:r>
              </a:p>
            </p:txBody>
          </p:sp>
        </mc:Fallback>
      </mc:AlternateContent>
      <p:cxnSp>
        <p:nvCxnSpPr>
          <p:cNvPr id="13" name="Straight Connector 12"/>
          <p:cNvCxnSpPr/>
          <p:nvPr/>
        </p:nvCxnSpPr>
        <p:spPr>
          <a:xfrm>
            <a:off x="1552353" y="4149080"/>
            <a:ext cx="10034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55776" y="4149080"/>
            <a:ext cx="0" cy="208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47664" y="4581128"/>
            <a:ext cx="1656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203848" y="4581128"/>
            <a:ext cx="0" cy="1677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47664" y="5157192"/>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79912" y="5135927"/>
            <a:ext cx="0" cy="112265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219594" y="6237312"/>
                <a:ext cx="67236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1</m:t>
                          </m:r>
                        </m:sub>
                      </m:sSub>
                    </m:oMath>
                  </m:oMathPara>
                </a14:m>
                <a:endParaRPr lang="nl-NL" sz="3200" dirty="0"/>
              </a:p>
            </p:txBody>
          </p:sp>
        </mc:Choice>
        <mc:Fallback xmlns="">
          <p:sp>
            <p:nvSpPr>
              <p:cNvPr id="27" name="Rectangle 26"/>
              <p:cNvSpPr>
                <a:spLocks noRot="1" noChangeAspect="1" noMove="1" noResize="1" noEditPoints="1" noAdjustHandles="1" noChangeArrowheads="1" noChangeShapeType="1" noTextEdit="1"/>
              </p:cNvSpPr>
              <p:nvPr/>
            </p:nvSpPr>
            <p:spPr>
              <a:xfrm>
                <a:off x="2219594" y="6237312"/>
                <a:ext cx="672364" cy="584775"/>
              </a:xfrm>
              <a:prstGeom prst="rect">
                <a:avLst/>
              </a:prstGeom>
              <a:blipFill rotWithShape="1">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52631" y="3789040"/>
                <a:ext cx="66704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4</m:t>
                          </m:r>
                        </m:sub>
                      </m:sSub>
                    </m:oMath>
                  </m:oMathPara>
                </a14:m>
                <a:endParaRPr lang="nl-NL" sz="3200" dirty="0"/>
              </a:p>
            </p:txBody>
          </p:sp>
        </mc:Choice>
        <mc:Fallback xmlns="">
          <p:sp>
            <p:nvSpPr>
              <p:cNvPr id="28" name="Rectangle 27"/>
              <p:cNvSpPr>
                <a:spLocks noRot="1" noChangeAspect="1" noMove="1" noResize="1" noEditPoints="1" noAdjustHandles="1" noChangeArrowheads="1" noChangeShapeType="1" noTextEdit="1"/>
              </p:cNvSpPr>
              <p:nvPr/>
            </p:nvSpPr>
            <p:spPr>
              <a:xfrm>
                <a:off x="952631" y="3789040"/>
                <a:ext cx="667041" cy="584775"/>
              </a:xfrm>
              <a:prstGeom prst="rect">
                <a:avLst/>
              </a:prstGeom>
              <a:blipFill rotWithShape="1">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952631" y="4212377"/>
                <a:ext cx="68461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3</m:t>
                          </m:r>
                        </m:sub>
                      </m:sSub>
                    </m:oMath>
                  </m:oMathPara>
                </a14:m>
                <a:endParaRPr lang="nl-NL" sz="3200" dirty="0"/>
              </a:p>
            </p:txBody>
          </p:sp>
        </mc:Choice>
        <mc:Fallback xmlns="">
          <p:sp>
            <p:nvSpPr>
              <p:cNvPr id="29" name="Rectangle 28"/>
              <p:cNvSpPr>
                <a:spLocks noRot="1" noChangeAspect="1" noMove="1" noResize="1" noEditPoints="1" noAdjustHandles="1" noChangeArrowheads="1" noChangeShapeType="1" noTextEdit="1"/>
              </p:cNvSpPr>
              <p:nvPr/>
            </p:nvSpPr>
            <p:spPr>
              <a:xfrm>
                <a:off x="952631" y="4212377"/>
                <a:ext cx="684611" cy="584775"/>
              </a:xfrm>
              <a:prstGeom prst="rect">
                <a:avLst/>
              </a:prstGeom>
              <a:blipFill rotWithShape="1">
                <a:blip r:embed="rId7"/>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952631" y="4797152"/>
                <a:ext cx="68461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2</m:t>
                          </m:r>
                        </m:sub>
                      </m:sSub>
                    </m:oMath>
                  </m:oMathPara>
                </a14:m>
                <a:endParaRPr lang="nl-NL" sz="3200" dirty="0"/>
              </a:p>
            </p:txBody>
          </p:sp>
        </mc:Choice>
        <mc:Fallback xmlns="">
          <p:sp>
            <p:nvSpPr>
              <p:cNvPr id="30" name="Rectangle 29"/>
              <p:cNvSpPr>
                <a:spLocks noRot="1" noChangeAspect="1" noMove="1" noResize="1" noEditPoints="1" noAdjustHandles="1" noChangeArrowheads="1" noChangeShapeType="1" noTextEdit="1"/>
              </p:cNvSpPr>
              <p:nvPr/>
            </p:nvSpPr>
            <p:spPr>
              <a:xfrm>
                <a:off x="952631" y="4797152"/>
                <a:ext cx="684611" cy="584775"/>
              </a:xfrm>
              <a:prstGeom prst="rect">
                <a:avLst/>
              </a:prstGeom>
              <a:blipFill rotWithShape="1">
                <a:blip r:embed="rId8"/>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915816" y="6228601"/>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2</m:t>
                          </m:r>
                        </m:sub>
                      </m:sSub>
                    </m:oMath>
                  </m:oMathPara>
                </a14:m>
                <a:endParaRPr lang="nl-NL" sz="3200" dirty="0"/>
              </a:p>
            </p:txBody>
          </p:sp>
        </mc:Choice>
        <mc:Fallback xmlns="">
          <p:sp>
            <p:nvSpPr>
              <p:cNvPr id="31" name="Rectangle 30"/>
              <p:cNvSpPr>
                <a:spLocks noRot="1" noChangeAspect="1" noMove="1" noResize="1" noEditPoints="1" noAdjustHandles="1" noChangeArrowheads="1" noChangeShapeType="1" noTextEdit="1"/>
              </p:cNvSpPr>
              <p:nvPr/>
            </p:nvSpPr>
            <p:spPr>
              <a:xfrm>
                <a:off x="2915816" y="6228601"/>
                <a:ext cx="681853" cy="584775"/>
              </a:xfrm>
              <a:prstGeom prst="rect">
                <a:avLst/>
              </a:prstGeom>
              <a:blipFill rotWithShape="1">
                <a:blip r:embed="rId9"/>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3467588" y="6228601"/>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3</m:t>
                          </m:r>
                        </m:sub>
                      </m:sSub>
                    </m:oMath>
                  </m:oMathPara>
                </a14:m>
                <a:endParaRPr lang="nl-NL" sz="3200" dirty="0"/>
              </a:p>
            </p:txBody>
          </p:sp>
        </mc:Choice>
        <mc:Fallback xmlns="">
          <p:sp>
            <p:nvSpPr>
              <p:cNvPr id="32" name="Rectangle 31"/>
              <p:cNvSpPr>
                <a:spLocks noRot="1" noChangeAspect="1" noMove="1" noResize="1" noEditPoints="1" noAdjustHandles="1" noChangeArrowheads="1" noChangeShapeType="1" noTextEdit="1"/>
              </p:cNvSpPr>
              <p:nvPr/>
            </p:nvSpPr>
            <p:spPr>
              <a:xfrm>
                <a:off x="3467588" y="6228601"/>
                <a:ext cx="681853" cy="584775"/>
              </a:xfrm>
              <a:prstGeom prst="rect">
                <a:avLst/>
              </a:prstGeom>
              <a:blipFill rotWithShape="1">
                <a:blip r:embed="rId10"/>
                <a:stretch>
                  <a:fillRect/>
                </a:stretch>
              </a:blipFill>
            </p:spPr>
            <p:txBody>
              <a:bodyPr/>
              <a:lstStyle/>
              <a:p>
                <a:r>
                  <a:rPr lang="nl-NL">
                    <a:noFill/>
                  </a:rPr>
                  <a:t> </a:t>
                </a:r>
              </a:p>
            </p:txBody>
          </p:sp>
        </mc:Fallback>
      </mc:AlternateContent>
      <p:sp>
        <p:nvSpPr>
          <p:cNvPr id="34" name="Oval 33"/>
          <p:cNvSpPr/>
          <p:nvPr/>
        </p:nvSpPr>
        <p:spPr>
          <a:xfrm>
            <a:off x="2470716" y="4068361"/>
            <a:ext cx="157068" cy="1527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p:cNvSpPr/>
          <p:nvPr/>
        </p:nvSpPr>
        <p:spPr>
          <a:xfrm>
            <a:off x="3131840" y="4500409"/>
            <a:ext cx="157068" cy="1527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p:cNvSpPr/>
          <p:nvPr/>
        </p:nvSpPr>
        <p:spPr>
          <a:xfrm>
            <a:off x="3707904" y="5076473"/>
            <a:ext cx="157068" cy="1527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9" name="Straight Arrow Connector 38"/>
          <p:cNvCxnSpPr/>
          <p:nvPr/>
        </p:nvCxnSpPr>
        <p:spPr>
          <a:xfrm flipH="1">
            <a:off x="2663788" y="3848986"/>
            <a:ext cx="2196244" cy="219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467588" y="4081427"/>
            <a:ext cx="1392444" cy="4189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864972" y="4500409"/>
            <a:ext cx="995060" cy="54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860032" y="3433355"/>
            <a:ext cx="3960440" cy="923330"/>
          </a:xfrm>
          <a:prstGeom prst="rect">
            <a:avLst/>
          </a:prstGeom>
          <a:noFill/>
        </p:spPr>
        <p:txBody>
          <a:bodyPr wrap="square" rtlCol="0">
            <a:spAutoFit/>
          </a:bodyPr>
          <a:lstStyle/>
          <a:p>
            <a:r>
              <a:rPr lang="en-GB" dirty="0" smtClean="0"/>
              <a:t>Production combinations corresponding to efficient allocation of inputs along the  efficient production set</a:t>
            </a:r>
            <a:endParaRPr lang="nl-NL" dirty="0"/>
          </a:p>
        </p:txBody>
      </p:sp>
    </p:spTree>
    <p:extLst>
      <p:ext uri="{BB962C8B-B14F-4D97-AF65-F5344CB8AC3E}">
        <p14:creationId xmlns:p14="http://schemas.microsoft.com/office/powerpoint/2010/main" val="1490316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How to obtain production possibility frontier mathematically?</a:t>
            </a:r>
            <a:endParaRPr lang="nl-NL" dirty="0"/>
          </a:p>
        </p:txBody>
      </p:sp>
      <p:sp>
        <p:nvSpPr>
          <p:cNvPr id="3" name="Content Placeholder 2"/>
          <p:cNvSpPr>
            <a:spLocks noGrp="1"/>
          </p:cNvSpPr>
          <p:nvPr>
            <p:ph idx="1"/>
          </p:nvPr>
        </p:nvSpPr>
        <p:spPr>
          <a:xfrm>
            <a:off x="457200" y="1600201"/>
            <a:ext cx="8229600" cy="2764904"/>
          </a:xfrm>
        </p:spPr>
        <p:txBody>
          <a:bodyPr/>
          <a:lstStyle/>
          <a:p>
            <a:pPr marL="0" indent="0">
              <a:buNone/>
            </a:pPr>
            <a:r>
              <a:rPr lang="en-GB" dirty="0" smtClean="0"/>
              <a:t>Problem formulation: maximize production of one good subject to constraints that the production of the second good is at a certain level and availability of inputs is limited (balance) </a:t>
            </a:r>
            <a:endParaRPr lang="nl-NL" dirty="0"/>
          </a:p>
        </p:txBody>
      </p:sp>
      <mc:AlternateContent xmlns:mc="http://schemas.openxmlformats.org/markup-compatibility/2006" xmlns:a14="http://schemas.microsoft.com/office/drawing/2010/main">
        <mc:Choice Requires="a14">
          <p:sp>
            <p:nvSpPr>
              <p:cNvPr id="4" name="TextBox 3"/>
              <p:cNvSpPr txBox="1"/>
              <p:nvPr/>
            </p:nvSpPr>
            <p:spPr>
              <a:xfrm>
                <a:off x="2483768" y="4221088"/>
                <a:ext cx="3170291" cy="27249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b="0" i="1" smtClean="0">
                              <a:latin typeface="Cambria Math"/>
                            </a:rPr>
                          </m:ctrlPr>
                        </m:funcPr>
                        <m:fName>
                          <m:r>
                            <m:rPr>
                              <m:sty m:val="p"/>
                            </m:rPr>
                            <a:rPr lang="en-GB" sz="3200" b="0" i="0" smtClean="0">
                              <a:latin typeface="Cambria Math"/>
                            </a:rPr>
                            <m:t>max</m:t>
                          </m:r>
                        </m:fName>
                        <m:e>
                          <m:r>
                            <a:rPr lang="en-GB" sz="3200" b="0" i="1" smtClean="0">
                              <a:latin typeface="Cambria Math"/>
                            </a:rPr>
                            <m:t>𝑥</m:t>
                          </m:r>
                          <m:r>
                            <a:rPr lang="en-GB" sz="3200" b="0" i="1" smtClean="0">
                              <a:latin typeface="Cambria Math"/>
                            </a:rPr>
                            <m:t>(</m:t>
                          </m:r>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𝑥</m:t>
                              </m:r>
                            </m:sub>
                          </m:sSub>
                          <m:r>
                            <a:rPr lang="en-GB" sz="3200" b="0" i="1" smtClean="0">
                              <a:latin typeface="Cambria Math"/>
                            </a:rPr>
                            <m:t>,</m:t>
                          </m:r>
                          <m:sSub>
                            <m:sSubPr>
                              <m:ctrlPr>
                                <a:rPr lang="en-GB" sz="3200" b="0" i="1" smtClean="0">
                                  <a:latin typeface="Cambria Math"/>
                                  <a:ea typeface="Cambria Math"/>
                                </a:rPr>
                              </m:ctrlPr>
                            </m:sSubPr>
                            <m:e>
                              <m:r>
                                <a:rPr lang="en-GB" sz="3200" b="0" i="1" smtClean="0">
                                  <a:latin typeface="Cambria Math"/>
                                  <a:ea typeface="Cambria Math"/>
                                </a:rPr>
                                <m:t>ℓ</m:t>
                              </m:r>
                            </m:e>
                            <m:sub>
                              <m:r>
                                <a:rPr lang="en-GB" sz="3200" b="0" i="1" smtClean="0">
                                  <a:latin typeface="Cambria Math"/>
                                  <a:ea typeface="Cambria Math"/>
                                </a:rPr>
                                <m:t>𝑥</m:t>
                              </m:r>
                            </m:sub>
                          </m:sSub>
                          <m:r>
                            <a:rPr lang="en-GB" sz="3200" b="0" i="1" smtClean="0">
                              <a:latin typeface="Cambria Math"/>
                            </a:rPr>
                            <m:t>)</m:t>
                          </m:r>
                        </m:e>
                      </m:func>
                    </m:oMath>
                  </m:oMathPara>
                </a14:m>
                <a:endParaRPr lang="nl-NL" sz="3200" dirty="0" smtClean="0"/>
              </a:p>
              <a:p>
                <a:r>
                  <a:rPr lang="en-GB" sz="3200" dirty="0" err="1" smtClean="0"/>
                  <a:t>s.t.</a:t>
                </a:r>
                <a:r>
                  <a:rPr lang="en-GB" sz="3200" dirty="0" smtClean="0"/>
                  <a:t> </a:t>
                </a:r>
                <a14:m>
                  <m:oMath xmlns:m="http://schemas.openxmlformats.org/officeDocument/2006/math">
                    <m:acc>
                      <m:accPr>
                        <m:chr m:val="̅"/>
                        <m:ctrlPr>
                          <a:rPr lang="en-GB" sz="3200" i="1" smtClean="0">
                            <a:latin typeface="Cambria Math"/>
                          </a:rPr>
                        </m:ctrlPr>
                      </m:accPr>
                      <m:e>
                        <m:r>
                          <a:rPr lang="en-GB" sz="3200" b="0" i="1" smtClean="0">
                            <a:latin typeface="Cambria Math"/>
                          </a:rPr>
                          <m:t>𝑦</m:t>
                        </m:r>
                      </m:e>
                    </m:acc>
                    <m:r>
                      <a:rPr lang="en-GB" sz="3200" b="0" i="1" smtClean="0">
                        <a:latin typeface="Cambria Math"/>
                      </a:rPr>
                      <m:t>=</m:t>
                    </m:r>
                    <m:r>
                      <a:rPr lang="en-GB" sz="3200" b="0" i="1" smtClean="0">
                        <a:latin typeface="Cambria Math"/>
                      </a:rPr>
                      <m:t>𝑦</m:t>
                    </m:r>
                    <m:d>
                      <m:dPr>
                        <m:ctrlPr>
                          <a:rPr lang="en-GB" sz="3200" b="0" i="1" smtClean="0">
                            <a:latin typeface="Cambria Math"/>
                          </a:rPr>
                        </m:ctrlPr>
                      </m:dPr>
                      <m:e>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𝑦</m:t>
                            </m:r>
                          </m:sub>
                        </m:sSub>
                        <m:r>
                          <a:rPr lang="en-GB" sz="3200" b="0" i="1" smtClean="0">
                            <a:latin typeface="Cambria Math"/>
                          </a:rPr>
                          <m:t>,</m:t>
                        </m:r>
                        <m:sSub>
                          <m:sSubPr>
                            <m:ctrlPr>
                              <a:rPr lang="en-GB" sz="3200" b="0" i="1" smtClean="0">
                                <a:latin typeface="Cambria Math"/>
                                <a:ea typeface="Cambria Math"/>
                              </a:rPr>
                            </m:ctrlPr>
                          </m:sSubPr>
                          <m:e>
                            <m:r>
                              <a:rPr lang="en-GB" sz="3200" b="0" i="1" smtClean="0">
                                <a:latin typeface="Cambria Math"/>
                                <a:ea typeface="Cambria Math"/>
                              </a:rPr>
                              <m:t>ℓ</m:t>
                            </m:r>
                          </m:e>
                          <m:sub>
                            <m:r>
                              <a:rPr lang="en-GB" sz="3200" b="0" i="1" smtClean="0">
                                <a:latin typeface="Cambria Math"/>
                                <a:ea typeface="Cambria Math"/>
                              </a:rPr>
                              <m:t>𝑦</m:t>
                            </m:r>
                          </m:sub>
                        </m:sSub>
                      </m:e>
                    </m:d>
                  </m:oMath>
                </a14:m>
                <a:endParaRPr lang="en-GB" sz="3200" b="0" dirty="0" smtClean="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𝑥</m:t>
                          </m:r>
                        </m:sub>
                      </m:sSub>
                      <m:r>
                        <a:rPr lang="en-GB" sz="3200" b="0" i="1" smtClean="0">
                          <a:latin typeface="Cambria Math"/>
                        </a:rPr>
                        <m:t>+</m:t>
                      </m:r>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𝑦</m:t>
                          </m:r>
                        </m:sub>
                      </m:sSub>
                      <m:r>
                        <a:rPr lang="en-GB" sz="3200" b="0" i="1" smtClean="0">
                          <a:latin typeface="Cambria Math"/>
                        </a:rPr>
                        <m:t>=</m:t>
                      </m:r>
                      <m:acc>
                        <m:accPr>
                          <m:chr m:val="̅"/>
                          <m:ctrlPr>
                            <a:rPr lang="en-GB" sz="3200" b="0" i="1" smtClean="0">
                              <a:latin typeface="Cambria Math"/>
                            </a:rPr>
                          </m:ctrlPr>
                        </m:accPr>
                        <m:e>
                          <m:r>
                            <a:rPr lang="en-GB" sz="3200" b="0" i="1" smtClean="0">
                              <a:latin typeface="Cambria Math"/>
                            </a:rPr>
                            <m:t>𝐾</m:t>
                          </m:r>
                        </m:e>
                      </m:acc>
                    </m:oMath>
                  </m:oMathPara>
                </a14:m>
                <a:endParaRPr lang="en-GB" sz="3200" b="0" dirty="0" smtClean="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ea typeface="Cambria Math"/>
                            </a:rPr>
                            <m:t>ℓ</m:t>
                          </m:r>
                        </m:e>
                        <m:sub>
                          <m:r>
                            <a:rPr lang="en-GB" sz="3200" b="0" i="1" smtClean="0">
                              <a:latin typeface="Cambria Math"/>
                            </a:rPr>
                            <m:t>𝑥</m:t>
                          </m:r>
                        </m:sub>
                      </m:sSub>
                      <m:r>
                        <a:rPr lang="en-GB" sz="3200" b="0" i="1" smtClean="0">
                          <a:latin typeface="Cambria Math"/>
                        </a:rPr>
                        <m:t>+</m:t>
                      </m:r>
                      <m:sSub>
                        <m:sSubPr>
                          <m:ctrlPr>
                            <a:rPr lang="en-GB" sz="3200" b="0" i="1" smtClean="0">
                              <a:latin typeface="Cambria Math"/>
                            </a:rPr>
                          </m:ctrlPr>
                        </m:sSubPr>
                        <m:e>
                          <m:r>
                            <a:rPr lang="en-GB" sz="3200" b="0" i="1" smtClean="0">
                              <a:latin typeface="Cambria Math"/>
                              <a:ea typeface="Cambria Math"/>
                            </a:rPr>
                            <m:t>ℓ</m:t>
                          </m:r>
                        </m:e>
                        <m:sub>
                          <m:r>
                            <a:rPr lang="en-GB" sz="3200" b="0" i="1" smtClean="0">
                              <a:latin typeface="Cambria Math"/>
                              <a:ea typeface="Cambria Math"/>
                            </a:rPr>
                            <m:t>𝑦</m:t>
                          </m:r>
                        </m:sub>
                      </m:sSub>
                      <m:r>
                        <a:rPr lang="en-GB" sz="3200" b="0" i="1" smtClean="0">
                          <a:latin typeface="Cambria Math"/>
                        </a:rPr>
                        <m:t>=</m:t>
                      </m:r>
                      <m:acc>
                        <m:accPr>
                          <m:chr m:val="̅"/>
                          <m:ctrlPr>
                            <a:rPr lang="en-GB" sz="3200" b="0" i="1" smtClean="0">
                              <a:latin typeface="Cambria Math"/>
                            </a:rPr>
                          </m:ctrlPr>
                        </m:accPr>
                        <m:e>
                          <m:r>
                            <a:rPr lang="en-GB" sz="3200" b="0" i="1" smtClean="0">
                              <a:latin typeface="Cambria Math"/>
                            </a:rPr>
                            <m:t>𝐿</m:t>
                          </m:r>
                        </m:e>
                      </m:acc>
                    </m:oMath>
                  </m:oMathPara>
                </a14:m>
                <a:endParaRPr lang="en-GB" sz="3200" b="0" dirty="0" smtClean="0"/>
              </a:p>
              <a:p>
                <a:endParaRPr lang="nl-NL"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2483768" y="4221088"/>
                <a:ext cx="3170291" cy="2724977"/>
              </a:xfrm>
              <a:prstGeom prst="rect">
                <a:avLst/>
              </a:prstGeom>
              <a:blipFill rotWithShape="1">
                <a:blip r:embed="rId2"/>
                <a:stretch>
                  <a:fillRect l="-4798"/>
                </a:stretch>
              </a:blipFill>
            </p:spPr>
            <p:txBody>
              <a:bodyPr/>
              <a:lstStyle/>
              <a:p>
                <a:r>
                  <a:rPr lang="nl-NL">
                    <a:noFill/>
                  </a:rPr>
                  <a:t> </a:t>
                </a:r>
              </a:p>
            </p:txBody>
          </p:sp>
        </mc:Fallback>
      </mc:AlternateContent>
    </p:spTree>
    <p:extLst>
      <p:ext uri="{BB962C8B-B14F-4D97-AF65-F5344CB8AC3E}">
        <p14:creationId xmlns:p14="http://schemas.microsoft.com/office/powerpoint/2010/main" val="37919295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a:t>
            </a:r>
            <a:r>
              <a:rPr lang="en-GB" dirty="0" smtClean="0"/>
              <a:t>roduction possibility frontier: An example</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GB" dirty="0" smtClean="0"/>
                  <a:t>Solve the problem of estimating the production possibility frontier for </a:t>
                </a:r>
                <a14:m>
                  <m:oMath xmlns:m="http://schemas.openxmlformats.org/officeDocument/2006/math">
                    <m:r>
                      <a:rPr lang="en-GB" i="1">
                        <a:latin typeface="Cambria Math"/>
                      </a:rPr>
                      <m:t>𝑥</m:t>
                    </m:r>
                    <m:d>
                      <m:dPr>
                        <m:ctrlPr>
                          <a:rPr lang="en-GB" i="1">
                            <a:latin typeface="Cambria Math"/>
                          </a:rPr>
                        </m:ctrlPr>
                      </m:dPr>
                      <m:e>
                        <m:sSub>
                          <m:sSubPr>
                            <m:ctrlPr>
                              <a:rPr lang="en-GB" i="1">
                                <a:latin typeface="Cambria Math"/>
                              </a:rPr>
                            </m:ctrlPr>
                          </m:sSubPr>
                          <m:e>
                            <m:r>
                              <a:rPr lang="en-GB" i="1">
                                <a:latin typeface="Cambria Math"/>
                              </a:rPr>
                              <m:t>𝑘</m:t>
                            </m:r>
                          </m:e>
                          <m:sub>
                            <m:r>
                              <a:rPr lang="en-GB" i="1">
                                <a:latin typeface="Cambria Math"/>
                              </a:rPr>
                              <m:t>𝑥</m:t>
                            </m:r>
                          </m:sub>
                        </m:sSub>
                        <m:r>
                          <a:rPr lang="en-GB" i="1">
                            <a:latin typeface="Cambria Math"/>
                          </a:rPr>
                          <m:t>,</m:t>
                        </m:r>
                        <m:sSub>
                          <m:sSubPr>
                            <m:ctrlPr>
                              <a:rPr lang="en-GB" i="1">
                                <a:latin typeface="Cambria Math"/>
                                <a:ea typeface="Cambria Math"/>
                              </a:rPr>
                            </m:ctrlPr>
                          </m:sSubPr>
                          <m:e>
                            <m:r>
                              <a:rPr lang="en-GB" i="1">
                                <a:latin typeface="Cambria Math"/>
                                <a:ea typeface="Cambria Math"/>
                              </a:rPr>
                              <m:t>ℓ</m:t>
                            </m:r>
                          </m:e>
                          <m:sub>
                            <m:r>
                              <a:rPr lang="en-GB" i="1">
                                <a:latin typeface="Cambria Math"/>
                                <a:ea typeface="Cambria Math"/>
                              </a:rPr>
                              <m:t>𝑥</m:t>
                            </m:r>
                          </m:sub>
                        </m:sSub>
                      </m:e>
                    </m:d>
                    <m:r>
                      <a:rPr lang="en-GB" b="0" i="1" smtClean="0">
                        <a:latin typeface="Cambria Math"/>
                      </a:rPr>
                      <m:t>= </m:t>
                    </m:r>
                    <m:sSup>
                      <m:sSupPr>
                        <m:ctrlPr>
                          <a:rPr lang="en-GB" i="1" smtClean="0">
                            <a:latin typeface="Cambria Math"/>
                          </a:rPr>
                        </m:ctrlPr>
                      </m:sSupPr>
                      <m:e>
                        <m:d>
                          <m:dPr>
                            <m:ctrlPr>
                              <a:rPr lang="en-GB" b="0" i="1" smtClean="0">
                                <a:latin typeface="Cambria Math"/>
                              </a:rPr>
                            </m:ctrlPr>
                          </m:dPr>
                          <m:e>
                            <m:sSub>
                              <m:sSubPr>
                                <m:ctrlPr>
                                  <a:rPr lang="en-GB" i="1" smtClean="0">
                                    <a:latin typeface="Cambria Math"/>
                                  </a:rPr>
                                </m:ctrlPr>
                              </m:sSubPr>
                              <m:e>
                                <m:r>
                                  <a:rPr lang="en-GB" i="1">
                                    <a:latin typeface="Cambria Math"/>
                                  </a:rPr>
                                  <m:t>𝑘</m:t>
                                </m:r>
                              </m:e>
                              <m:sub>
                                <m:r>
                                  <a:rPr lang="en-GB" i="1">
                                    <a:latin typeface="Cambria Math"/>
                                  </a:rPr>
                                  <m:t>𝑥</m:t>
                                </m:r>
                              </m:sub>
                            </m:sSub>
                          </m:e>
                        </m:d>
                      </m:e>
                      <m:sup>
                        <m:f>
                          <m:fPr>
                            <m:ctrlPr>
                              <a:rPr lang="en-GB" b="0" i="1" smtClean="0">
                                <a:latin typeface="Cambria Math"/>
                              </a:rPr>
                            </m:ctrlPr>
                          </m:fPr>
                          <m:num>
                            <m:r>
                              <a:rPr lang="en-GB" b="0" i="1" smtClean="0">
                                <a:latin typeface="Cambria Math"/>
                              </a:rPr>
                              <m:t>1</m:t>
                            </m:r>
                          </m:num>
                          <m:den>
                            <m:r>
                              <a:rPr lang="en-GB" b="0" i="1" smtClean="0">
                                <a:latin typeface="Cambria Math"/>
                              </a:rPr>
                              <m:t>2</m:t>
                            </m:r>
                          </m:den>
                        </m:f>
                      </m:sup>
                    </m:sSup>
                    <m:sSup>
                      <m:sSupPr>
                        <m:ctrlPr>
                          <a:rPr lang="en-GB" b="0" i="1" smtClean="0">
                            <a:latin typeface="Cambria Math"/>
                            <a:ea typeface="Cambria Math"/>
                          </a:rPr>
                        </m:ctrlPr>
                      </m:sSupPr>
                      <m:e>
                        <m:r>
                          <a:rPr lang="en-GB" b="0" i="1" smtClean="0">
                            <a:latin typeface="Cambria Math"/>
                          </a:rPr>
                          <m:t>(</m:t>
                        </m:r>
                        <m:sSub>
                          <m:sSubPr>
                            <m:ctrlPr>
                              <a:rPr lang="en-GB" i="1">
                                <a:latin typeface="Cambria Math"/>
                                <a:ea typeface="Cambria Math"/>
                              </a:rPr>
                            </m:ctrlPr>
                          </m:sSubPr>
                          <m:e>
                            <m:r>
                              <a:rPr lang="en-GB" i="1">
                                <a:latin typeface="Cambria Math"/>
                                <a:ea typeface="Cambria Math"/>
                              </a:rPr>
                              <m:t>ℓ</m:t>
                            </m:r>
                          </m:e>
                          <m:sub>
                            <m:r>
                              <a:rPr lang="en-GB" i="1">
                                <a:latin typeface="Cambria Math"/>
                                <a:ea typeface="Cambria Math"/>
                              </a:rPr>
                              <m:t>𝑥</m:t>
                            </m:r>
                          </m:sub>
                        </m:sSub>
                        <m:r>
                          <a:rPr lang="en-GB" b="0" i="1" smtClean="0">
                            <a:latin typeface="Cambria Math"/>
                            <a:ea typeface="Cambria Math"/>
                          </a:rPr>
                          <m:t>)</m:t>
                        </m:r>
                      </m:e>
                      <m:sup>
                        <m:r>
                          <a:rPr lang="en-GB" b="0" i="1" smtClean="0">
                            <a:latin typeface="Cambria Math"/>
                            <a:ea typeface="Cambria Math"/>
                          </a:rPr>
                          <m:t>1/2</m:t>
                        </m:r>
                      </m:sup>
                    </m:sSup>
                  </m:oMath>
                </a14:m>
                <a:r>
                  <a:rPr lang="nl-NL" dirty="0" smtClean="0"/>
                  <a:t>and </a:t>
                </a:r>
                <a14:m>
                  <m:oMath xmlns:m="http://schemas.openxmlformats.org/officeDocument/2006/math">
                    <m:r>
                      <a:rPr lang="en-GB" b="0" i="1" smtClean="0">
                        <a:latin typeface="Cambria Math"/>
                      </a:rPr>
                      <m:t>𝑦</m:t>
                    </m:r>
                    <m:d>
                      <m:dPr>
                        <m:ctrlPr>
                          <a:rPr lang="en-GB" i="1">
                            <a:latin typeface="Cambria Math"/>
                          </a:rPr>
                        </m:ctrlPr>
                      </m:dPr>
                      <m:e>
                        <m:sSub>
                          <m:sSubPr>
                            <m:ctrlPr>
                              <a:rPr lang="en-GB" i="1">
                                <a:latin typeface="Cambria Math"/>
                              </a:rPr>
                            </m:ctrlPr>
                          </m:sSubPr>
                          <m:e>
                            <m:r>
                              <a:rPr lang="en-GB" i="1">
                                <a:latin typeface="Cambria Math"/>
                              </a:rPr>
                              <m:t>𝑘</m:t>
                            </m:r>
                          </m:e>
                          <m:sub>
                            <m:r>
                              <a:rPr lang="en-GB" b="0" i="1" smtClean="0">
                                <a:latin typeface="Cambria Math"/>
                              </a:rPr>
                              <m:t>𝑦</m:t>
                            </m:r>
                          </m:sub>
                        </m:sSub>
                        <m:r>
                          <a:rPr lang="en-GB" i="1">
                            <a:latin typeface="Cambria Math"/>
                          </a:rPr>
                          <m:t>,</m:t>
                        </m:r>
                        <m:sSub>
                          <m:sSubPr>
                            <m:ctrlPr>
                              <a:rPr lang="en-GB" i="1">
                                <a:latin typeface="Cambria Math"/>
                                <a:ea typeface="Cambria Math"/>
                              </a:rPr>
                            </m:ctrlPr>
                          </m:sSubPr>
                          <m:e>
                            <m:r>
                              <a:rPr lang="en-GB" i="1">
                                <a:latin typeface="Cambria Math"/>
                                <a:ea typeface="Cambria Math"/>
                              </a:rPr>
                              <m:t>ℓ</m:t>
                            </m:r>
                          </m:e>
                          <m:sub>
                            <m:r>
                              <a:rPr lang="en-GB" b="0" i="1" smtClean="0">
                                <a:latin typeface="Cambria Math"/>
                                <a:ea typeface="Cambria Math"/>
                              </a:rPr>
                              <m:t>𝑦</m:t>
                            </m:r>
                          </m:sub>
                        </m:sSub>
                      </m:e>
                    </m:d>
                    <m:r>
                      <a:rPr lang="en-GB" b="0" i="1" smtClean="0">
                        <a:latin typeface="Cambria Math"/>
                      </a:rPr>
                      <m:t>= </m:t>
                    </m:r>
                    <m:sSup>
                      <m:sSupPr>
                        <m:ctrlPr>
                          <a:rPr lang="en-GB" i="1" smtClean="0">
                            <a:latin typeface="Cambria Math"/>
                          </a:rPr>
                        </m:ctrlPr>
                      </m:sSupPr>
                      <m:e>
                        <m:d>
                          <m:dPr>
                            <m:ctrlPr>
                              <a:rPr lang="en-GB" b="0" i="1" smtClean="0">
                                <a:latin typeface="Cambria Math"/>
                              </a:rPr>
                            </m:ctrlPr>
                          </m:dPr>
                          <m:e>
                            <m:sSub>
                              <m:sSubPr>
                                <m:ctrlPr>
                                  <a:rPr lang="en-GB" i="1" smtClean="0">
                                    <a:latin typeface="Cambria Math"/>
                                  </a:rPr>
                                </m:ctrlPr>
                              </m:sSubPr>
                              <m:e>
                                <m:r>
                                  <a:rPr lang="en-GB" i="1">
                                    <a:latin typeface="Cambria Math"/>
                                  </a:rPr>
                                  <m:t>𝑘</m:t>
                                </m:r>
                              </m:e>
                              <m:sub>
                                <m:r>
                                  <a:rPr lang="en-GB" b="0" i="1" smtClean="0">
                                    <a:latin typeface="Cambria Math"/>
                                  </a:rPr>
                                  <m:t>𝑦</m:t>
                                </m:r>
                              </m:sub>
                            </m:sSub>
                          </m:e>
                        </m:d>
                      </m:e>
                      <m:sup>
                        <m:f>
                          <m:fPr>
                            <m:ctrlPr>
                              <a:rPr lang="en-GB" b="0" i="1" smtClean="0">
                                <a:latin typeface="Cambria Math"/>
                              </a:rPr>
                            </m:ctrlPr>
                          </m:fPr>
                          <m:num>
                            <m:r>
                              <a:rPr lang="en-GB" b="0" i="1" smtClean="0">
                                <a:latin typeface="Cambria Math"/>
                              </a:rPr>
                              <m:t>1</m:t>
                            </m:r>
                          </m:num>
                          <m:den>
                            <m:r>
                              <a:rPr lang="en-GB" b="0" i="1" smtClean="0">
                                <a:latin typeface="Cambria Math"/>
                              </a:rPr>
                              <m:t>2</m:t>
                            </m:r>
                          </m:den>
                        </m:f>
                      </m:sup>
                    </m:sSup>
                    <m:sSup>
                      <m:sSupPr>
                        <m:ctrlPr>
                          <a:rPr lang="en-GB" b="0" i="1" smtClean="0">
                            <a:latin typeface="Cambria Math"/>
                            <a:ea typeface="Cambria Math"/>
                          </a:rPr>
                        </m:ctrlPr>
                      </m:sSupPr>
                      <m:e>
                        <m:r>
                          <a:rPr lang="en-GB" b="0" i="1" smtClean="0">
                            <a:latin typeface="Cambria Math"/>
                          </a:rPr>
                          <m:t>(</m:t>
                        </m:r>
                        <m:sSub>
                          <m:sSubPr>
                            <m:ctrlPr>
                              <a:rPr lang="en-GB" i="1">
                                <a:latin typeface="Cambria Math"/>
                                <a:ea typeface="Cambria Math"/>
                              </a:rPr>
                            </m:ctrlPr>
                          </m:sSubPr>
                          <m:e>
                            <m:r>
                              <a:rPr lang="en-GB" i="1">
                                <a:latin typeface="Cambria Math"/>
                                <a:ea typeface="Cambria Math"/>
                              </a:rPr>
                              <m:t>ℓ</m:t>
                            </m:r>
                          </m:e>
                          <m:sub>
                            <m:r>
                              <a:rPr lang="en-GB" b="0" i="1" smtClean="0">
                                <a:latin typeface="Cambria Math"/>
                                <a:ea typeface="Cambria Math"/>
                              </a:rPr>
                              <m:t>𝑦</m:t>
                            </m:r>
                          </m:sub>
                        </m:sSub>
                        <m:r>
                          <a:rPr lang="en-GB" b="0" i="1" smtClean="0">
                            <a:latin typeface="Cambria Math"/>
                            <a:ea typeface="Cambria Math"/>
                          </a:rPr>
                          <m:t>)</m:t>
                        </m:r>
                      </m:e>
                      <m:sup>
                        <m:r>
                          <a:rPr lang="en-GB" b="0" i="1" smtClean="0">
                            <a:latin typeface="Cambria Math"/>
                            <a:ea typeface="Cambria Math"/>
                          </a:rPr>
                          <m:t>1/2</m:t>
                        </m:r>
                      </m:sup>
                    </m:sSup>
                  </m:oMath>
                </a14:m>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752" r="-370"/>
                </a:stretch>
              </a:blipFill>
            </p:spPr>
            <p:txBody>
              <a:bodyPr/>
              <a:lstStyle/>
              <a:p>
                <a:r>
                  <a:rPr lang="nl-NL">
                    <a:noFill/>
                  </a:rPr>
                  <a:t> </a:t>
                </a:r>
              </a:p>
            </p:txBody>
          </p:sp>
        </mc:Fallback>
      </mc:AlternateContent>
    </p:spTree>
    <p:extLst>
      <p:ext uri="{BB962C8B-B14F-4D97-AF65-F5344CB8AC3E}">
        <p14:creationId xmlns:p14="http://schemas.microsoft.com/office/powerpoint/2010/main" val="1838039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5662</TotalTime>
  <Words>2607</Words>
  <Application>Microsoft Office PowerPoint</Application>
  <PresentationFormat>On-screen Show (4:3)</PresentationFormat>
  <Paragraphs>248</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Environment Quality and Economic growth</vt:lpstr>
      <vt:lpstr>Towards general equilibrium</vt:lpstr>
      <vt:lpstr>Utility maximization</vt:lpstr>
      <vt:lpstr>Production of two goods</vt:lpstr>
      <vt:lpstr>Production Edgeworth box and the efficient production set</vt:lpstr>
      <vt:lpstr>Efficient allocation of inputs and efficient production set</vt:lpstr>
      <vt:lpstr>Production possibility frontier</vt:lpstr>
      <vt:lpstr>How to obtain production possibility frontier mathematically?</vt:lpstr>
      <vt:lpstr>Production possibility frontier: An example</vt:lpstr>
      <vt:lpstr>General Equilibrium 1.0: Robinson Crusoe economy</vt:lpstr>
      <vt:lpstr>General equilibrium 1.0: Emergence of prices, efficient production and utility maximization</vt:lpstr>
      <vt:lpstr>Where do the prices w,r and p come from?</vt:lpstr>
      <vt:lpstr>General Equilibrium 1.0: Problem formulation</vt:lpstr>
      <vt:lpstr>End of hour 1</vt:lpstr>
      <vt:lpstr>What do we need to explain this pattern of environment and growth? </vt:lpstr>
      <vt:lpstr>John-Pecchenino model &amp; its variant</vt:lpstr>
      <vt:lpstr>Environment quality and Economic growth</vt:lpstr>
      <vt:lpstr>The overlapping generations model: constructing a society</vt:lpstr>
      <vt:lpstr>Young agents</vt:lpstr>
      <vt:lpstr>Old agents</vt:lpstr>
      <vt:lpstr>Environmental quality</vt:lpstr>
      <vt:lpstr>Evolution of environmental quality </vt:lpstr>
      <vt:lpstr>How do agents prefer consumption to the environment?</vt:lpstr>
      <vt:lpstr>End of hour 2</vt:lpstr>
      <vt:lpstr>So, agents maximize their utility subject to household constraints for given prices w_tand r_(t+1)</vt:lpstr>
      <vt:lpstr>Where do the savings s_tof young agents go?</vt:lpstr>
      <vt:lpstr>Producers maximize their profits for given prices w_tand r_t </vt:lpstr>
      <vt:lpstr>Still need to find prices w_tand r_t to solve for the coevolution of environment quality &amp; economic growth </vt:lpstr>
      <vt:lpstr>Equilibrium prices</vt:lpstr>
      <vt:lpstr>PowerPoint Presentation</vt:lpstr>
      <vt:lpstr>Dynamics of environment quality and economic growth</vt:lpstr>
      <vt:lpstr>Coupled difference equations of environment quality and economic growth</vt:lpstr>
      <vt:lpstr>Steady state functions of environment quality (E ̅) and capital (k ̅)</vt:lpstr>
      <vt:lpstr>Steady state evolution equations</vt:lpstr>
      <vt:lpstr>Some examples: Environmentally conscious society that is heavily habituated to environment quality</vt:lpstr>
      <vt:lpstr>Steady state evolution equations</vt:lpstr>
      <vt:lpstr>Nonlinear dynamics of E and k from some initial conditions(E_0,k_0): “Co-evolution”  </vt:lpstr>
      <vt:lpstr>Dynamics of Environment quality with time</vt:lpstr>
      <vt:lpstr>Dynamics of capital with time (Economic growth)</vt:lpstr>
      <vt:lpstr>How taxation affects the dynamics (co-evolution) of quality and growth</vt:lpstr>
      <vt:lpstr>Coevolution under different tax regimes for moderately rich society with high initial environment quality</vt:lpstr>
      <vt:lpstr>How about societies with no habit formation for environment quality</vt:lpstr>
      <vt:lpstr>PowerPoint Presentation</vt:lpstr>
    </vt:vector>
  </TitlesOfParts>
  <Company>TU Delft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Socio-hydrology 1</dc:title>
  <dc:creator>Saket Pande</dc:creator>
  <cp:lastModifiedBy>Saket Pande</cp:lastModifiedBy>
  <cp:revision>58</cp:revision>
  <dcterms:created xsi:type="dcterms:W3CDTF">2016-05-30T12:24:35Z</dcterms:created>
  <dcterms:modified xsi:type="dcterms:W3CDTF">2017-06-13T13:24:16Z</dcterms:modified>
</cp:coreProperties>
</file>